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</p:sldIdLst>
  <p:sldSz cx="12192000" cy="6858000"/>
  <p:notesSz cx="6858000" cy="9144000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B48E7-8B2C-4C93-B8BC-B3DCE530F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6C4231-5074-4D1D-8098-45710B27ED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108F2-8020-49B0-B095-66420142D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61C2-8698-4DA1-BBA3-ECFFB65002DC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08073-4BB8-4B41-BAAA-317583D3F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6C0BA-39A4-4CFA-9412-7085121C1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20A0-02F4-459D-BB0C-E6C670FEE8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8716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55A2B-ED38-44BD-B30B-B3A4A4B95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9019A8-0995-40DC-92EA-3E1EC4426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70D01-B48A-4424-9163-6B91F1CAF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61C2-8698-4DA1-BBA3-ECFFB65002DC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40433-7AC5-4615-BB99-1797F2FA7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EB60A-AAA9-4CBF-B2DC-0D85D15CF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20A0-02F4-459D-BB0C-E6C670FEE8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630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BC7A5A-4C51-4EBF-821F-675105F380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73E050-8928-420A-8A5A-951AAC5589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AC596-E395-4894-8FE1-6EA4BCC57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61C2-8698-4DA1-BBA3-ECFFB65002DC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3A938-9C96-40E4-A6BA-CAABEA56C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6FD3D-E5A4-45AB-B7CB-218E3D9BE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20A0-02F4-459D-BB0C-E6C670FEE8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127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CDCE1-5782-464C-A38C-2E99A4389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3B27A-4F21-4E23-8942-D468320E4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45E16-FAE4-4F58-A052-EEF7C1A1A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61C2-8698-4DA1-BBA3-ECFFB65002DC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143B9-6EF4-4044-9C57-E6BEEF98A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E2204-515A-427B-A72C-4AD481195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20A0-02F4-459D-BB0C-E6C670FEE8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725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AB0EC-45AB-4A64-9E4E-160FBE3B6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D85E56-C296-460F-B402-8BB49108A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218BB-057B-433F-AF69-C51E17259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61C2-8698-4DA1-BBA3-ECFFB65002DC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408FF-0A0D-4F02-BF44-CEC37075D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B3730-2643-4B25-9B65-0BA07C08E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20A0-02F4-459D-BB0C-E6C670FEE8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7970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79CBB-8344-499B-B10D-736FD5562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5FF59-0275-4754-BED7-EB078DD06F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EB1703-4D75-443E-B75C-233510BEB7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C67F45-104C-40AE-AA43-E3D925370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61C2-8698-4DA1-BBA3-ECFFB65002DC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E0C76-B459-4190-8675-613006556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356810-C72C-40CE-8C2B-294C2E7C1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20A0-02F4-459D-BB0C-E6C670FEE8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550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74517-A747-42F0-9741-B896B597B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1E3F1E-A0A5-42DD-9AC8-49D3573AF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BA6283-D0EA-4286-B2C3-5AF9E7E18B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98D022-0C01-4B89-A73C-DCC019220C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C30DB3-5446-4162-9F6C-ECF2A8EF6A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35CD2D-D265-4C93-9322-1CF1F81FC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61C2-8698-4DA1-BBA3-ECFFB65002DC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9CEEB4-84A8-4EED-9CA6-FCEF8B2CA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F04CA0-F015-4D43-95BE-9F5D31A07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20A0-02F4-459D-BB0C-E6C670FEE8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414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DE314-E9BF-49B8-BF5B-6D78FD639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B948CC-62F3-485F-8530-A766DC0A1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61C2-8698-4DA1-BBA3-ECFFB65002DC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DC6819-5F74-4AD6-AE97-5B7812758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DFF88D-38A6-401E-81E4-12209893D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20A0-02F4-459D-BB0C-E6C670FEE8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35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808B3B-0F25-46F9-B145-100195A8C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61C2-8698-4DA1-BBA3-ECFFB65002DC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7059D3-68AF-4D0F-81D4-DB1AEB115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9077D0-6E51-4448-BE1C-F163DCD2D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20A0-02F4-459D-BB0C-E6C670FEE8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830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DD47-1BA6-4F5A-B116-4D19519A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8479B-A94B-4988-A509-4FCDF89EB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1CB76F-BC2E-42A6-A558-149A93CB00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6CB0A-0293-437F-AFAF-9CF6D6505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61C2-8698-4DA1-BBA3-ECFFB65002DC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5F2A82-600A-418D-80AD-C71D539FC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D64787-35BD-44BA-B522-69B8E0864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20A0-02F4-459D-BB0C-E6C670FEE8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511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066C8-4F4E-404B-9848-100B64401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35E169-04BE-4F31-B896-25F3351121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B707DE-1CA1-41E9-B62E-4DDF7274BC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2E939-1D32-47EF-B038-007259B7B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61C2-8698-4DA1-BBA3-ECFFB65002DC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4D7856-7055-41AA-A5A1-73FF674A1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B22C57-1BC2-4E08-9823-B75A526EC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C20A0-02F4-459D-BB0C-E6C670FEE8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911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1236910-B134-48AD-BD03-8BF046DEFFF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6597821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think-cell Slide" r:id="rId16" imgW="532" imgH="530" progId="TCLayout.ActiveDocument.1">
                  <p:embed/>
                </p:oleObj>
              </mc:Choice>
              <mc:Fallback>
                <p:oleObj name="think-cell Slide" r:id="rId16" imgW="532" imgH="53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8E6C2D02-E363-4537-8330-710E9CE005C5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19875C-C636-4972-8664-05C3B4BCE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B4FD0E-4B3D-48E0-A583-D0836AFB4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7867C-4A02-4A95-B604-434035B620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3F61C2-8698-4DA1-BBA3-ECFFB65002DC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0E791-425E-4947-AA06-DBF51E157A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52582-0ECB-48CF-B074-4B829DD211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C20A0-02F4-459D-BB0C-E6C670FEE8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0049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henameisdrey/PyconNG" TargetMode="External"/><Relationship Id="rId3" Type="http://schemas.openxmlformats.org/officeDocument/2006/relationships/video" Target="NULL" TargetMode="External"/><Relationship Id="rId7" Type="http://schemas.openxmlformats.org/officeDocument/2006/relationships/image" Target="../media/image1.emf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4.jp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3.png"/><Relationship Id="rId4" Type="http://schemas.microsoft.com/office/2007/relationships/media" Target="../media/media1.MOV"/><Relationship Id="rId9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jpeg"/><Relationship Id="rId2" Type="http://schemas.openxmlformats.org/officeDocument/2006/relationships/tags" Target="../tags/tag13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5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jpeg"/><Relationship Id="rId2" Type="http://schemas.openxmlformats.org/officeDocument/2006/relationships/tags" Target="../tags/tag1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jpeg"/><Relationship Id="rId2" Type="http://schemas.openxmlformats.org/officeDocument/2006/relationships/tags" Target="../tags/tag15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21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jpeg"/><Relationship Id="rId2" Type="http://schemas.openxmlformats.org/officeDocument/2006/relationships/tags" Target="../tags/tag19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jpeg"/><Relationship Id="rId2" Type="http://schemas.openxmlformats.org/officeDocument/2006/relationships/tags" Target="../tags/tag20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jpeg"/><Relationship Id="rId2" Type="http://schemas.openxmlformats.org/officeDocument/2006/relationships/tags" Target="../tags/tag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tags" Target="../tags/tag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1.emf"/><Relationship Id="rId10" Type="http://schemas.openxmlformats.org/officeDocument/2006/relationships/image" Target="../media/image9.png"/><Relationship Id="rId4" Type="http://schemas.openxmlformats.org/officeDocument/2006/relationships/oleObject" Target="../embeddings/oleObject5.bin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jpeg"/><Relationship Id="rId12" Type="http://schemas.openxmlformats.org/officeDocument/2006/relationships/image" Target="../media/image16.jpeg"/><Relationship Id="rId2" Type="http://schemas.openxmlformats.org/officeDocument/2006/relationships/tags" Target="../tags/tag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.jpeg"/><Relationship Id="rId11" Type="http://schemas.openxmlformats.org/officeDocument/2006/relationships/image" Target="../media/image15.jpeg"/><Relationship Id="rId5" Type="http://schemas.openxmlformats.org/officeDocument/2006/relationships/image" Target="../media/image1.emf"/><Relationship Id="rId10" Type="http://schemas.openxmlformats.org/officeDocument/2006/relationships/image" Target="../media/image7.png"/><Relationship Id="rId4" Type="http://schemas.openxmlformats.org/officeDocument/2006/relationships/oleObject" Target="../embeddings/oleObject6.bin"/><Relationship Id="rId9" Type="http://schemas.openxmlformats.org/officeDocument/2006/relationships/image" Target="../media/image14.jpeg"/><Relationship Id="rId1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jpeg"/><Relationship Id="rId12" Type="http://schemas.openxmlformats.org/officeDocument/2006/relationships/image" Target="../media/image18.png"/><Relationship Id="rId2" Type="http://schemas.openxmlformats.org/officeDocument/2006/relationships/tags" Target="../tags/tag9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.jpeg"/><Relationship Id="rId11" Type="http://schemas.openxmlformats.org/officeDocument/2006/relationships/image" Target="../media/image16.jpeg"/><Relationship Id="rId5" Type="http://schemas.openxmlformats.org/officeDocument/2006/relationships/image" Target="../media/image1.emf"/><Relationship Id="rId10" Type="http://schemas.openxmlformats.org/officeDocument/2006/relationships/image" Target="../media/image15.jpeg"/><Relationship Id="rId4" Type="http://schemas.openxmlformats.org/officeDocument/2006/relationships/oleObject" Target="../embeddings/oleObject7.bin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jpeg"/><Relationship Id="rId12" Type="http://schemas.openxmlformats.org/officeDocument/2006/relationships/image" Target="../media/image18.png"/><Relationship Id="rId2" Type="http://schemas.openxmlformats.org/officeDocument/2006/relationships/tags" Target="../tags/tag10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.jpeg"/><Relationship Id="rId11" Type="http://schemas.openxmlformats.org/officeDocument/2006/relationships/image" Target="../media/image16.jpeg"/><Relationship Id="rId5" Type="http://schemas.openxmlformats.org/officeDocument/2006/relationships/image" Target="../media/image1.emf"/><Relationship Id="rId10" Type="http://schemas.openxmlformats.org/officeDocument/2006/relationships/image" Target="../media/image15.jpeg"/><Relationship Id="rId4" Type="http://schemas.openxmlformats.org/officeDocument/2006/relationships/oleObject" Target="../embeddings/oleObject8.bin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jpeg"/><Relationship Id="rId12" Type="http://schemas.openxmlformats.org/officeDocument/2006/relationships/image" Target="../media/image18.png"/><Relationship Id="rId2" Type="http://schemas.openxmlformats.org/officeDocument/2006/relationships/tags" Target="../tags/tag11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.jpeg"/><Relationship Id="rId11" Type="http://schemas.openxmlformats.org/officeDocument/2006/relationships/image" Target="../media/image16.jpeg"/><Relationship Id="rId5" Type="http://schemas.openxmlformats.org/officeDocument/2006/relationships/image" Target="../media/image1.emf"/><Relationship Id="rId10" Type="http://schemas.openxmlformats.org/officeDocument/2006/relationships/image" Target="../media/image15.jpeg"/><Relationship Id="rId4" Type="http://schemas.openxmlformats.org/officeDocument/2006/relationships/oleObject" Target="../embeddings/oleObject9.bin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jpeg"/><Relationship Id="rId2" Type="http://schemas.openxmlformats.org/officeDocument/2006/relationships/tags" Target="../tags/tag1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.jpeg"/><Relationship Id="rId5" Type="http://schemas.openxmlformats.org/officeDocument/2006/relationships/image" Target="../media/image1.emf"/><Relationship Id="rId10" Type="http://schemas.openxmlformats.org/officeDocument/2006/relationships/image" Target="../media/image18.png"/><Relationship Id="rId4" Type="http://schemas.openxmlformats.org/officeDocument/2006/relationships/oleObject" Target="../embeddings/oleObject10.bin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0ACBA6E-6A5E-4725-95B3-C65FF8B555D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2255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think-cell Slide" r:id="rId6" imgW="532" imgH="530" progId="TCLayout.ActiveDocument.1">
                  <p:embed/>
                </p:oleObj>
              </mc:Choice>
              <mc:Fallback>
                <p:oleObj name="think-cell Slide" r:id="rId6" imgW="532" imgH="53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42C22E4-6429-4C81-900F-FA861DA7C065}"/>
              </a:ext>
            </a:extLst>
          </p:cNvPr>
          <p:cNvSpPr/>
          <p:nvPr/>
        </p:nvSpPr>
        <p:spPr>
          <a:xfrm>
            <a:off x="1959981" y="4263537"/>
            <a:ext cx="4717781" cy="1761688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9E213A-67D9-47B3-968C-F525AAE53CDA}"/>
              </a:ext>
            </a:extLst>
          </p:cNvPr>
          <p:cNvSpPr txBox="1"/>
          <p:nvPr/>
        </p:nvSpPr>
        <p:spPr>
          <a:xfrm>
            <a:off x="2246178" y="2289737"/>
            <a:ext cx="53816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badi" panose="020B0604020104020204" pitchFamily="34" charset="0"/>
              </a:rPr>
              <a:t>Understanding what makes</a:t>
            </a:r>
          </a:p>
          <a:p>
            <a:r>
              <a:rPr lang="en-GB" sz="3200" dirty="0">
                <a:latin typeface="Abadi" panose="020B0604020104020204" pitchFamily="34" charset="0"/>
              </a:rPr>
              <a:t>Recommendation System Tick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DC314F-141B-418F-8816-A768902DCA55}"/>
              </a:ext>
            </a:extLst>
          </p:cNvPr>
          <p:cNvSpPr txBox="1"/>
          <p:nvPr/>
        </p:nvSpPr>
        <p:spPr>
          <a:xfrm>
            <a:off x="2497997" y="4374939"/>
            <a:ext cx="407041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Abadi" panose="020B0604020104020204" pitchFamily="34" charset="0"/>
              </a:rPr>
              <a:t>Dare Sunday</a:t>
            </a:r>
          </a:p>
          <a:p>
            <a:r>
              <a:rPr lang="en-GB" sz="1400" dirty="0">
                <a:solidFill>
                  <a:schemeClr val="bg1"/>
                </a:solidFill>
                <a:latin typeface="Abadi" panose="020B0604020104020204" pitchFamily="34" charset="0"/>
              </a:rPr>
              <a:t>Data Scientist – </a:t>
            </a:r>
            <a:r>
              <a:rPr lang="en-GB" sz="1400" dirty="0" err="1">
                <a:solidFill>
                  <a:schemeClr val="bg1"/>
                </a:solidFill>
                <a:latin typeface="Abadi" panose="020B0604020104020204" pitchFamily="34" charset="0"/>
              </a:rPr>
              <a:t>Tenece</a:t>
            </a:r>
            <a:r>
              <a:rPr lang="en-GB" sz="1400" dirty="0">
                <a:solidFill>
                  <a:schemeClr val="bg1"/>
                </a:solidFill>
                <a:latin typeface="Abadi" panose="020B0604020104020204" pitchFamily="34" charset="0"/>
              </a:rPr>
              <a:t> Professional Services</a:t>
            </a:r>
          </a:p>
          <a:p>
            <a:r>
              <a:rPr lang="en-GB" sz="1400" dirty="0">
                <a:solidFill>
                  <a:schemeClr val="bg1"/>
                </a:solidFill>
                <a:latin typeface="Abadi" panose="020B0604020104020204" pitchFamily="34" charset="0"/>
              </a:rPr>
              <a:t>Email: dare.Sunday@tenece.com</a:t>
            </a:r>
          </a:p>
          <a:p>
            <a:r>
              <a:rPr lang="en-GB" sz="1400" dirty="0">
                <a:solidFill>
                  <a:schemeClr val="bg1"/>
                </a:solidFill>
                <a:latin typeface="Abadi" panose="020B0604020104020204" pitchFamily="34" charset="0"/>
              </a:rPr>
              <a:t>Phone No.: 07011787627</a:t>
            </a:r>
          </a:p>
          <a:p>
            <a:r>
              <a:rPr lang="en-GB" sz="1400" dirty="0" err="1">
                <a:solidFill>
                  <a:schemeClr val="bg1"/>
                </a:solidFill>
                <a:latin typeface="Abadi" panose="020B0604020104020204" pitchFamily="34" charset="0"/>
              </a:rPr>
              <a:t>Github</a:t>
            </a:r>
            <a:r>
              <a:rPr lang="en-GB" sz="1400" dirty="0">
                <a:solidFill>
                  <a:schemeClr val="bg1"/>
                </a:solidFill>
                <a:latin typeface="Abadi" panose="020B0604020104020204" pitchFamily="34" charset="0"/>
              </a:rPr>
              <a:t>: </a:t>
            </a:r>
            <a:r>
              <a:rPr lang="en-GB" sz="14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https://github.com/thenameisdrey/PyconNG</a:t>
            </a:r>
            <a:endParaRPr lang="en-GB" sz="14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GB" sz="1400" dirty="0">
                <a:solidFill>
                  <a:schemeClr val="bg1"/>
                </a:solidFill>
                <a:latin typeface="Abadi" panose="020B0604020104020204" pitchFamily="34" charset="0"/>
              </a:rPr>
              <a:t>Mentor: Mihir Thakkar </a:t>
            </a:r>
          </a:p>
        </p:txBody>
      </p:sp>
      <p:pic>
        <p:nvPicPr>
          <p:cNvPr id="2057" name="Picture 9" descr="Image result for recommendation">
            <a:extLst>
              <a:ext uri="{FF2B5EF4-FFF2-40B4-BE49-F238E27FC236}">
                <a16:creationId xmlns:a16="http://schemas.microsoft.com/office/drawing/2014/main" id="{4E4ED34F-5D7F-4FC2-84DE-E94A40353C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9" t="14954" r="6221" b="12723"/>
          <a:stretch/>
        </p:blipFill>
        <p:spPr bwMode="auto">
          <a:xfrm>
            <a:off x="2246178" y="944178"/>
            <a:ext cx="2692866" cy="126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G_5979_HEVC">
            <a:hlinkClick r:id="" action="ppaction://media"/>
            <a:extLst>
              <a:ext uri="{FF2B5EF4-FFF2-40B4-BE49-F238E27FC236}">
                <a16:creationId xmlns:a16="http://schemas.microsoft.com/office/drawing/2014/main" id="{76D58910-91CD-4DE5-A1AD-5DF656A12DCB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end="1480.3333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50573" y="3803289"/>
            <a:ext cx="1921565" cy="25432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3B22AF2-B5B0-49C2-B02E-EB7078BDE674}"/>
              </a:ext>
            </a:extLst>
          </p:cNvPr>
          <p:cNvSpPr/>
          <p:nvPr/>
        </p:nvSpPr>
        <p:spPr>
          <a:xfrm>
            <a:off x="9244668" y="0"/>
            <a:ext cx="2947332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360931-74C1-45ED-B487-3FA38FCC9E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668" y="5200126"/>
            <a:ext cx="2947332" cy="165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02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6F10877-DEE8-4608-A1F1-EF88011C0C3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5" name="think-cell Slide" r:id="rId4" imgW="532" imgH="530" progId="TCLayout.ActiveDocument.1">
                  <p:embed/>
                </p:oleObj>
              </mc:Choice>
              <mc:Fallback>
                <p:oleObj name="think-cell Slide" r:id="rId4" imgW="532" imgH="53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6F10877-DEE8-4608-A1F1-EF88011C0C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50" name="Picture 6" descr="Image result for user icon vector">
            <a:extLst>
              <a:ext uri="{FF2B5EF4-FFF2-40B4-BE49-F238E27FC236}">
                <a16:creationId xmlns:a16="http://schemas.microsoft.com/office/drawing/2014/main" id="{CA94975C-E509-42AF-969A-AD6D0A1D46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33"/>
          <a:stretch/>
        </p:blipFill>
        <p:spPr bwMode="auto">
          <a:xfrm>
            <a:off x="861029" y="2100955"/>
            <a:ext cx="967771" cy="101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D90DFC-66A4-47A4-8494-4A953AC71F9E}"/>
              </a:ext>
            </a:extLst>
          </p:cNvPr>
          <p:cNvSpPr txBox="1"/>
          <p:nvPr/>
        </p:nvSpPr>
        <p:spPr>
          <a:xfrm>
            <a:off x="4655890" y="1697632"/>
            <a:ext cx="40074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Likewise, some people are</a:t>
            </a:r>
          </a:p>
          <a:p>
            <a:r>
              <a:rPr lang="en-US" sz="2800" dirty="0"/>
              <a:t>similar in nature</a:t>
            </a:r>
            <a:endParaRPr lang="en-GB" sz="3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D2B132-D214-44AF-8F37-9C71C0C2496F}"/>
              </a:ext>
            </a:extLst>
          </p:cNvPr>
          <p:cNvSpPr/>
          <p:nvPr/>
        </p:nvSpPr>
        <p:spPr>
          <a:xfrm>
            <a:off x="4065074" y="820545"/>
            <a:ext cx="45719" cy="54706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2F863-C394-4205-88CD-D60A081E3D27}"/>
              </a:ext>
            </a:extLst>
          </p:cNvPr>
          <p:cNvSpPr txBox="1"/>
          <p:nvPr/>
        </p:nvSpPr>
        <p:spPr>
          <a:xfrm>
            <a:off x="4655890" y="4683314"/>
            <a:ext cx="44746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This can be measured using</a:t>
            </a:r>
          </a:p>
          <a:p>
            <a:r>
              <a:rPr lang="en-GB" sz="3600" dirty="0">
                <a:solidFill>
                  <a:srgbClr val="C00000"/>
                </a:solidFill>
              </a:rPr>
              <a:t>User-User Relationship</a:t>
            </a:r>
          </a:p>
        </p:txBody>
      </p:sp>
      <p:pic>
        <p:nvPicPr>
          <p:cNvPr id="15" name="Picture 6" descr="Image result for user icon vector">
            <a:extLst>
              <a:ext uri="{FF2B5EF4-FFF2-40B4-BE49-F238E27FC236}">
                <a16:creationId xmlns:a16="http://schemas.microsoft.com/office/drawing/2014/main" id="{0BF8D20F-FA55-4239-B53E-FCCB1AA558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33"/>
          <a:stretch/>
        </p:blipFill>
        <p:spPr bwMode="auto">
          <a:xfrm>
            <a:off x="2357306" y="3248889"/>
            <a:ext cx="949820" cy="99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CE664C4-76C8-410E-9CE3-0EB7740FAC83}"/>
              </a:ext>
            </a:extLst>
          </p:cNvPr>
          <p:cNvSpPr/>
          <p:nvPr/>
        </p:nvSpPr>
        <p:spPr>
          <a:xfrm rot="7675676">
            <a:off x="1476434" y="1470424"/>
            <a:ext cx="1257053" cy="35646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8" descr="Image result for user icon vector">
            <a:extLst>
              <a:ext uri="{FF2B5EF4-FFF2-40B4-BE49-F238E27FC236}">
                <a16:creationId xmlns:a16="http://schemas.microsoft.com/office/drawing/2014/main" id="{C33D1342-D991-4A24-820A-6206692CB5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58"/>
          <a:stretch/>
        </p:blipFill>
        <p:spPr bwMode="auto">
          <a:xfrm>
            <a:off x="813126" y="3935261"/>
            <a:ext cx="1043803" cy="114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CE8273-80BB-458F-A39D-C90C47F27FC0}"/>
              </a:ext>
            </a:extLst>
          </p:cNvPr>
          <p:cNvSpPr txBox="1"/>
          <p:nvPr/>
        </p:nvSpPr>
        <p:spPr>
          <a:xfrm>
            <a:off x="4655890" y="2931463"/>
            <a:ext cx="41787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 They like the same books</a:t>
            </a:r>
          </a:p>
          <a:p>
            <a:r>
              <a:rPr lang="en-GB" sz="2400" dirty="0"/>
              <a:t>- They have common friends</a:t>
            </a:r>
          </a:p>
          <a:p>
            <a:r>
              <a:rPr lang="en-GB" sz="2400" dirty="0"/>
              <a:t>- They have similar backgrounds</a:t>
            </a:r>
          </a:p>
        </p:txBody>
      </p:sp>
    </p:spTree>
    <p:extLst>
      <p:ext uri="{BB962C8B-B14F-4D97-AF65-F5344CB8AC3E}">
        <p14:creationId xmlns:p14="http://schemas.microsoft.com/office/powerpoint/2010/main" val="2644699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6F10877-DEE8-4608-A1F1-EF88011C0C3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625108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0" name="think-cell Slide" r:id="rId4" imgW="532" imgH="530" progId="TCLayout.ActiveDocument.1">
                  <p:embed/>
                </p:oleObj>
              </mc:Choice>
              <mc:Fallback>
                <p:oleObj name="think-cell Slide" r:id="rId4" imgW="532" imgH="53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6F10877-DEE8-4608-A1F1-EF88011C0C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ED90DFC-66A4-47A4-8494-4A953AC71F9E}"/>
              </a:ext>
            </a:extLst>
          </p:cNvPr>
          <p:cNvSpPr txBox="1"/>
          <p:nvPr/>
        </p:nvSpPr>
        <p:spPr>
          <a:xfrm>
            <a:off x="3015285" y="238995"/>
            <a:ext cx="6161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Relationships Among Users and Products</a:t>
            </a:r>
            <a:endParaRPr lang="en-GB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2F863-C394-4205-88CD-D60A081E3D27}"/>
              </a:ext>
            </a:extLst>
          </p:cNvPr>
          <p:cNvSpPr txBox="1"/>
          <p:nvPr/>
        </p:nvSpPr>
        <p:spPr>
          <a:xfrm>
            <a:off x="8889286" y="4849347"/>
            <a:ext cx="17264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rgbClr val="C00000"/>
                </a:solidFill>
              </a:rPr>
              <a:t>User-User</a:t>
            </a:r>
          </a:p>
          <a:p>
            <a:pPr algn="ctr"/>
            <a:r>
              <a:rPr lang="en-GB" sz="2400" dirty="0">
                <a:solidFill>
                  <a:srgbClr val="C00000"/>
                </a:solidFill>
              </a:rPr>
              <a:t>Relationship</a:t>
            </a:r>
          </a:p>
        </p:txBody>
      </p:sp>
      <p:pic>
        <p:nvPicPr>
          <p:cNvPr id="11" name="Picture 2" descr="Image result for mobile phone icon vector">
            <a:extLst>
              <a:ext uri="{FF2B5EF4-FFF2-40B4-BE49-F238E27FC236}">
                <a16:creationId xmlns:a16="http://schemas.microsoft.com/office/drawing/2014/main" id="{D21E39B2-B533-49BB-A28E-83ADFCC643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0" t="5583" r="31676" b="4034"/>
          <a:stretch/>
        </p:blipFill>
        <p:spPr bwMode="auto">
          <a:xfrm>
            <a:off x="2570671" y="3215694"/>
            <a:ext cx="479658" cy="84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mage result for user icon vector">
            <a:extLst>
              <a:ext uri="{FF2B5EF4-FFF2-40B4-BE49-F238E27FC236}">
                <a16:creationId xmlns:a16="http://schemas.microsoft.com/office/drawing/2014/main" id="{7C2D5228-0DAD-46A0-979D-CCC61E2ECC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33"/>
          <a:stretch/>
        </p:blipFill>
        <p:spPr bwMode="auto">
          <a:xfrm>
            <a:off x="1584371" y="2012897"/>
            <a:ext cx="1022710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C03A0E7-074F-49E9-A419-01FCD81A254A}"/>
              </a:ext>
            </a:extLst>
          </p:cNvPr>
          <p:cNvSpPr/>
          <p:nvPr/>
        </p:nvSpPr>
        <p:spPr>
          <a:xfrm rot="8329106">
            <a:off x="1797583" y="1843663"/>
            <a:ext cx="1305674" cy="251260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2" descr="Image result for mobile phone icon vector">
            <a:extLst>
              <a:ext uri="{FF2B5EF4-FFF2-40B4-BE49-F238E27FC236}">
                <a16:creationId xmlns:a16="http://schemas.microsoft.com/office/drawing/2014/main" id="{A62AED83-0F29-49F9-974F-E53A50F5C4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0" t="5583" r="31676" b="4034"/>
          <a:stretch/>
        </p:blipFill>
        <p:spPr bwMode="auto">
          <a:xfrm>
            <a:off x="5503454" y="3173015"/>
            <a:ext cx="479658" cy="84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earphone icon vector">
            <a:extLst>
              <a:ext uri="{FF2B5EF4-FFF2-40B4-BE49-F238E27FC236}">
                <a16:creationId xmlns:a16="http://schemas.microsoft.com/office/drawing/2014/main" id="{37CAB7E8-872F-4168-AA39-5DFB194841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3" t="13379" r="24347" b="12994"/>
          <a:stretch/>
        </p:blipFill>
        <p:spPr bwMode="auto">
          <a:xfrm>
            <a:off x="6000358" y="2290902"/>
            <a:ext cx="654930" cy="62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E3DBDA9-B49C-4744-A6A2-39C072E6F83B}"/>
              </a:ext>
            </a:extLst>
          </p:cNvPr>
          <p:cNvSpPr/>
          <p:nvPr/>
        </p:nvSpPr>
        <p:spPr>
          <a:xfrm rot="1865804">
            <a:off x="5366704" y="1942755"/>
            <a:ext cx="1257053" cy="23948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6" descr="Image result for user icon vector">
            <a:extLst>
              <a:ext uri="{FF2B5EF4-FFF2-40B4-BE49-F238E27FC236}">
                <a16:creationId xmlns:a16="http://schemas.microsoft.com/office/drawing/2014/main" id="{DAB74B54-34DA-4F5C-81C6-1DC0BEA943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33"/>
          <a:stretch/>
        </p:blipFill>
        <p:spPr bwMode="auto">
          <a:xfrm>
            <a:off x="8803640" y="2440381"/>
            <a:ext cx="781928" cy="819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Image result for user icon vector">
            <a:extLst>
              <a:ext uri="{FF2B5EF4-FFF2-40B4-BE49-F238E27FC236}">
                <a16:creationId xmlns:a16="http://schemas.microsoft.com/office/drawing/2014/main" id="{276B084D-B228-47F9-91A4-401E55751C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33"/>
          <a:stretch/>
        </p:blipFill>
        <p:spPr bwMode="auto">
          <a:xfrm>
            <a:off x="9855979" y="3194998"/>
            <a:ext cx="759805" cy="7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E547D50-B7E4-4DC8-A44C-98EFEDD6149A}"/>
              </a:ext>
            </a:extLst>
          </p:cNvPr>
          <p:cNvSpPr/>
          <p:nvPr/>
        </p:nvSpPr>
        <p:spPr>
          <a:xfrm rot="7675676">
            <a:off x="9082521" y="2100646"/>
            <a:ext cx="1228780" cy="234113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9FCE862-8084-4CCC-91DF-080672AF7F84}"/>
              </a:ext>
            </a:extLst>
          </p:cNvPr>
          <p:cNvSpPr/>
          <p:nvPr/>
        </p:nvSpPr>
        <p:spPr>
          <a:xfrm>
            <a:off x="796953" y="1617591"/>
            <a:ext cx="3196206" cy="3196206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9DC7E70-2A28-4072-AE77-F5A6E148FFB2}"/>
              </a:ext>
            </a:extLst>
          </p:cNvPr>
          <p:cNvSpPr/>
          <p:nvPr/>
        </p:nvSpPr>
        <p:spPr>
          <a:xfrm>
            <a:off x="4445661" y="1617591"/>
            <a:ext cx="3196206" cy="3196206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CE21996-822D-467B-A2B8-11B1BAB2418B}"/>
              </a:ext>
            </a:extLst>
          </p:cNvPr>
          <p:cNvSpPr/>
          <p:nvPr/>
        </p:nvSpPr>
        <p:spPr>
          <a:xfrm>
            <a:off x="8094369" y="1617591"/>
            <a:ext cx="3196206" cy="3196206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A4B91D-AAF0-46BC-BE12-DA5DE5FCAA7C}"/>
              </a:ext>
            </a:extLst>
          </p:cNvPr>
          <p:cNvSpPr txBox="1"/>
          <p:nvPr/>
        </p:nvSpPr>
        <p:spPr>
          <a:xfrm>
            <a:off x="1531803" y="4907772"/>
            <a:ext cx="18372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rgbClr val="C00000"/>
                </a:solidFill>
              </a:rPr>
              <a:t>User-Product</a:t>
            </a:r>
          </a:p>
          <a:p>
            <a:pPr algn="ctr"/>
            <a:r>
              <a:rPr lang="en-GB" sz="2400" dirty="0">
                <a:solidFill>
                  <a:srgbClr val="C00000"/>
                </a:solidFill>
              </a:rPr>
              <a:t>Relationship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B6FA6B-AB8F-4AE9-A0F8-A449CEE0CCC2}"/>
              </a:ext>
            </a:extLst>
          </p:cNvPr>
          <p:cNvSpPr txBox="1"/>
          <p:nvPr/>
        </p:nvSpPr>
        <p:spPr>
          <a:xfrm>
            <a:off x="4972379" y="4907772"/>
            <a:ext cx="2247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C00000"/>
                </a:solidFill>
              </a:rPr>
              <a:t>Product-Product</a:t>
            </a:r>
          </a:p>
          <a:p>
            <a:pPr algn="ctr"/>
            <a:r>
              <a:rPr lang="en-GB" sz="2400" dirty="0">
                <a:solidFill>
                  <a:srgbClr val="C00000"/>
                </a:solidFill>
              </a:rPr>
              <a:t>Relationship</a:t>
            </a:r>
          </a:p>
        </p:txBody>
      </p:sp>
    </p:spTree>
    <p:extLst>
      <p:ext uri="{BB962C8B-B14F-4D97-AF65-F5344CB8AC3E}">
        <p14:creationId xmlns:p14="http://schemas.microsoft.com/office/powerpoint/2010/main" val="823842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6F10877-DEE8-4608-A1F1-EF88011C0C3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2" name="think-cell Slide" r:id="rId4" imgW="532" imgH="530" progId="TCLayout.ActiveDocument.1">
                  <p:embed/>
                </p:oleObj>
              </mc:Choice>
              <mc:Fallback>
                <p:oleObj name="think-cell Slide" r:id="rId4" imgW="532" imgH="53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6F10877-DEE8-4608-A1F1-EF88011C0C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ED90DFC-66A4-47A4-8494-4A953AC71F9E}"/>
              </a:ext>
            </a:extLst>
          </p:cNvPr>
          <p:cNvSpPr txBox="1"/>
          <p:nvPr/>
        </p:nvSpPr>
        <p:spPr>
          <a:xfrm>
            <a:off x="3590389" y="188031"/>
            <a:ext cx="7826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Relationships Among Users and Products</a:t>
            </a:r>
            <a:endParaRPr lang="en-GB" sz="4400" dirty="0"/>
          </a:p>
        </p:txBody>
      </p:sp>
      <p:pic>
        <p:nvPicPr>
          <p:cNvPr id="11" name="Picture 2" descr="Image result for mobile phone icon vector">
            <a:extLst>
              <a:ext uri="{FF2B5EF4-FFF2-40B4-BE49-F238E27FC236}">
                <a16:creationId xmlns:a16="http://schemas.microsoft.com/office/drawing/2014/main" id="{D21E39B2-B533-49BB-A28E-83ADFCC643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0" t="5583" r="31676" b="4034"/>
          <a:stretch/>
        </p:blipFill>
        <p:spPr bwMode="auto">
          <a:xfrm>
            <a:off x="1810400" y="1199651"/>
            <a:ext cx="291039" cy="50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mage result for user icon vector">
            <a:extLst>
              <a:ext uri="{FF2B5EF4-FFF2-40B4-BE49-F238E27FC236}">
                <a16:creationId xmlns:a16="http://schemas.microsoft.com/office/drawing/2014/main" id="{7C2D5228-0DAD-46A0-979D-CCC61E2ECC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33"/>
          <a:stretch/>
        </p:blipFill>
        <p:spPr bwMode="auto">
          <a:xfrm>
            <a:off x="1300775" y="648201"/>
            <a:ext cx="509625" cy="53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C03A0E7-074F-49E9-A419-01FCD81A254A}"/>
              </a:ext>
            </a:extLst>
          </p:cNvPr>
          <p:cNvSpPr/>
          <p:nvPr/>
        </p:nvSpPr>
        <p:spPr>
          <a:xfrm rot="8329106">
            <a:off x="1414436" y="512212"/>
            <a:ext cx="792236" cy="152455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2" descr="Image result for mobile phone icon vector">
            <a:extLst>
              <a:ext uri="{FF2B5EF4-FFF2-40B4-BE49-F238E27FC236}">
                <a16:creationId xmlns:a16="http://schemas.microsoft.com/office/drawing/2014/main" id="{A62AED83-0F29-49F9-974F-E53A50F5C4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0" t="5583" r="31676" b="4034"/>
          <a:stretch/>
        </p:blipFill>
        <p:spPr bwMode="auto">
          <a:xfrm>
            <a:off x="1468810" y="3364068"/>
            <a:ext cx="323085" cy="56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earphone icon vector">
            <a:extLst>
              <a:ext uri="{FF2B5EF4-FFF2-40B4-BE49-F238E27FC236}">
                <a16:creationId xmlns:a16="http://schemas.microsoft.com/office/drawing/2014/main" id="{37CAB7E8-872F-4168-AA39-5DFB194841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3" t="13379" r="24347" b="12994"/>
          <a:stretch/>
        </p:blipFill>
        <p:spPr bwMode="auto">
          <a:xfrm>
            <a:off x="1700049" y="2810979"/>
            <a:ext cx="479641" cy="45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E3DBDA9-B49C-4744-A6A2-39C072E6F83B}"/>
              </a:ext>
            </a:extLst>
          </p:cNvPr>
          <p:cNvSpPr/>
          <p:nvPr/>
        </p:nvSpPr>
        <p:spPr>
          <a:xfrm rot="1865804">
            <a:off x="1408490" y="2640470"/>
            <a:ext cx="762734" cy="1453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6" descr="Image result for user icon vector">
            <a:extLst>
              <a:ext uri="{FF2B5EF4-FFF2-40B4-BE49-F238E27FC236}">
                <a16:creationId xmlns:a16="http://schemas.microsoft.com/office/drawing/2014/main" id="{DAB74B54-34DA-4F5C-81C6-1DC0BEA943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33"/>
          <a:stretch/>
        </p:blipFill>
        <p:spPr bwMode="auto">
          <a:xfrm>
            <a:off x="1356687" y="4925419"/>
            <a:ext cx="513459" cy="53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Image result for user icon vector">
            <a:extLst>
              <a:ext uri="{FF2B5EF4-FFF2-40B4-BE49-F238E27FC236}">
                <a16:creationId xmlns:a16="http://schemas.microsoft.com/office/drawing/2014/main" id="{276B084D-B228-47F9-91A4-401E55751C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33"/>
          <a:stretch/>
        </p:blipFill>
        <p:spPr bwMode="auto">
          <a:xfrm>
            <a:off x="1870478" y="5438936"/>
            <a:ext cx="498933" cy="52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E547D50-B7E4-4DC8-A44C-98EFEDD6149A}"/>
              </a:ext>
            </a:extLst>
          </p:cNvPr>
          <p:cNvSpPr/>
          <p:nvPr/>
        </p:nvSpPr>
        <p:spPr>
          <a:xfrm rot="7675676">
            <a:off x="1466702" y="4736570"/>
            <a:ext cx="806889" cy="15373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9FCE862-8084-4CCC-91DF-080672AF7F84}"/>
              </a:ext>
            </a:extLst>
          </p:cNvPr>
          <p:cNvSpPr/>
          <p:nvPr/>
        </p:nvSpPr>
        <p:spPr>
          <a:xfrm>
            <a:off x="820738" y="351806"/>
            <a:ext cx="1939341" cy="1939341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9DC7E70-2A28-4072-AE77-F5A6E148FFB2}"/>
              </a:ext>
            </a:extLst>
          </p:cNvPr>
          <p:cNvSpPr/>
          <p:nvPr/>
        </p:nvSpPr>
        <p:spPr>
          <a:xfrm>
            <a:off x="820738" y="2397340"/>
            <a:ext cx="1939341" cy="1939341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CE21996-822D-467B-A2B8-11B1BAB2418B}"/>
              </a:ext>
            </a:extLst>
          </p:cNvPr>
          <p:cNvSpPr/>
          <p:nvPr/>
        </p:nvSpPr>
        <p:spPr>
          <a:xfrm>
            <a:off x="820739" y="4457148"/>
            <a:ext cx="2098815" cy="2098815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8DF451A-A402-4217-B0F5-6D71C61C8E52}"/>
              </a:ext>
            </a:extLst>
          </p:cNvPr>
          <p:cNvCxnSpPr>
            <a:cxnSpLocks/>
          </p:cNvCxnSpPr>
          <p:nvPr/>
        </p:nvCxnSpPr>
        <p:spPr>
          <a:xfrm flipV="1">
            <a:off x="3095538" y="402141"/>
            <a:ext cx="0" cy="61748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DA5F753-038F-4437-B131-1157C2D29D58}"/>
              </a:ext>
            </a:extLst>
          </p:cNvPr>
          <p:cNvSpPr txBox="1"/>
          <p:nvPr/>
        </p:nvSpPr>
        <p:spPr>
          <a:xfrm>
            <a:off x="3657666" y="2168688"/>
            <a:ext cx="54387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rgbClr val="C00000"/>
                </a:solidFill>
              </a:rPr>
              <a:t>These relationships can provide</a:t>
            </a:r>
          </a:p>
          <a:p>
            <a:r>
              <a:rPr lang="en-GB" sz="3200" dirty="0">
                <a:solidFill>
                  <a:srgbClr val="C00000"/>
                </a:solidFill>
              </a:rPr>
              <a:t>tremendous insight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E41CCA-2804-4897-B34C-3FA9E86B05A5}"/>
              </a:ext>
            </a:extLst>
          </p:cNvPr>
          <p:cNvSpPr txBox="1"/>
          <p:nvPr/>
        </p:nvSpPr>
        <p:spPr>
          <a:xfrm>
            <a:off x="3657666" y="3416210"/>
            <a:ext cx="6627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What movies will a person like?</a:t>
            </a:r>
          </a:p>
          <a:p>
            <a:r>
              <a:rPr lang="en-US" sz="2400" dirty="0"/>
              <a:t>- If a person buys a phone, what </a:t>
            </a:r>
            <a:r>
              <a:rPr lang="en-GB" sz="2400" dirty="0"/>
              <a:t>else will they buy?</a:t>
            </a:r>
          </a:p>
          <a:p>
            <a:r>
              <a:rPr lang="en-US" sz="2400" dirty="0"/>
              <a:t>- If A knows B, and B knows C, </a:t>
            </a:r>
            <a:r>
              <a:rPr lang="en-GB" sz="2400" dirty="0"/>
              <a:t>does A know C?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1B363E-32A9-405F-9FF4-9859E1C90055}"/>
              </a:ext>
            </a:extLst>
          </p:cNvPr>
          <p:cNvSpPr txBox="1"/>
          <p:nvPr/>
        </p:nvSpPr>
        <p:spPr>
          <a:xfrm rot="16200000">
            <a:off x="-579595" y="3292626"/>
            <a:ext cx="1845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C00000"/>
                </a:solidFill>
              </a:rPr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1668834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6F10877-DEE8-4608-A1F1-EF88011C0C3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6" name="think-cell Slide" r:id="rId4" imgW="532" imgH="530" progId="TCLayout.ActiveDocument.1">
                  <p:embed/>
                </p:oleObj>
              </mc:Choice>
              <mc:Fallback>
                <p:oleObj name="think-cell Slide" r:id="rId4" imgW="532" imgH="53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6F10877-DEE8-4608-A1F1-EF88011C0C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ED90DFC-66A4-47A4-8494-4A953AC71F9E}"/>
              </a:ext>
            </a:extLst>
          </p:cNvPr>
          <p:cNvSpPr txBox="1"/>
          <p:nvPr/>
        </p:nvSpPr>
        <p:spPr>
          <a:xfrm>
            <a:off x="3590389" y="188031"/>
            <a:ext cx="1267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Data?</a:t>
            </a:r>
            <a:endParaRPr lang="en-GB" sz="44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8DF451A-A402-4217-B0F5-6D71C61C8E52}"/>
              </a:ext>
            </a:extLst>
          </p:cNvPr>
          <p:cNvCxnSpPr>
            <a:cxnSpLocks/>
          </p:cNvCxnSpPr>
          <p:nvPr/>
        </p:nvCxnSpPr>
        <p:spPr>
          <a:xfrm flipV="1">
            <a:off x="3095538" y="402141"/>
            <a:ext cx="0" cy="61748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DA5F753-038F-4437-B131-1157C2D29D58}"/>
              </a:ext>
            </a:extLst>
          </p:cNvPr>
          <p:cNvSpPr txBox="1"/>
          <p:nvPr/>
        </p:nvSpPr>
        <p:spPr>
          <a:xfrm>
            <a:off x="3962466" y="1392834"/>
            <a:ext cx="54387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rgbClr val="C00000"/>
                </a:solidFill>
              </a:rPr>
              <a:t>These relationships can provide</a:t>
            </a:r>
          </a:p>
          <a:p>
            <a:r>
              <a:rPr lang="en-GB" sz="3200" dirty="0">
                <a:solidFill>
                  <a:srgbClr val="C00000"/>
                </a:solidFill>
              </a:rPr>
              <a:t>tremendous insight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E41CCA-2804-4897-B34C-3FA9E86B05A5}"/>
              </a:ext>
            </a:extLst>
          </p:cNvPr>
          <p:cNvSpPr txBox="1"/>
          <p:nvPr/>
        </p:nvSpPr>
        <p:spPr>
          <a:xfrm>
            <a:off x="3962466" y="2737337"/>
            <a:ext cx="662730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User </a:t>
            </a:r>
            <a:r>
              <a:rPr lang="en-GB" sz="2400" dirty="0" err="1"/>
              <a:t>Behavior</a:t>
            </a:r>
            <a:r>
              <a:rPr lang="en-GB" sz="2400" dirty="0"/>
              <a:t> Data</a:t>
            </a:r>
          </a:p>
          <a:p>
            <a:r>
              <a:rPr lang="en-GB" sz="2400" dirty="0"/>
              <a:t>- Ratings, Clicks, Purchases</a:t>
            </a:r>
          </a:p>
          <a:p>
            <a:endParaRPr lang="en-GB" sz="2400" dirty="0"/>
          </a:p>
          <a:p>
            <a:r>
              <a:rPr lang="en-GB" sz="2400" dirty="0"/>
              <a:t>User Demographic Data</a:t>
            </a:r>
          </a:p>
          <a:p>
            <a:pPr marL="285750" indent="-285750">
              <a:buFontTx/>
              <a:buChar char="-"/>
            </a:pPr>
            <a:r>
              <a:rPr lang="en-GB" sz="2400" dirty="0"/>
              <a:t>Age, Education, Income, Location</a:t>
            </a:r>
          </a:p>
          <a:p>
            <a:pPr marL="285750" indent="-285750">
              <a:buFontTx/>
              <a:buChar char="-"/>
            </a:pPr>
            <a:endParaRPr lang="en-GB" sz="2400" dirty="0"/>
          </a:p>
          <a:p>
            <a:r>
              <a:rPr lang="en-GB" sz="2400" dirty="0"/>
              <a:t>Product Attribute Data</a:t>
            </a:r>
          </a:p>
          <a:p>
            <a:r>
              <a:rPr lang="en-GB" sz="2400" dirty="0"/>
              <a:t>- Genre (Books), Cast (Movies), Cuisine (Food)</a:t>
            </a:r>
            <a:endParaRPr lang="en-GB" sz="3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3579E7-D4E6-4B0A-8D56-FA924A516965}"/>
              </a:ext>
            </a:extLst>
          </p:cNvPr>
          <p:cNvSpPr txBox="1"/>
          <p:nvPr/>
        </p:nvSpPr>
        <p:spPr>
          <a:xfrm>
            <a:off x="1074843" y="4431465"/>
            <a:ext cx="1054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Data</a:t>
            </a:r>
            <a:endParaRPr lang="en-GB" sz="4400" dirty="0"/>
          </a:p>
        </p:txBody>
      </p:sp>
      <p:pic>
        <p:nvPicPr>
          <p:cNvPr id="26" name="Picture 4" descr="Image result for database vector">
            <a:extLst>
              <a:ext uri="{FF2B5EF4-FFF2-40B4-BE49-F238E27FC236}">
                <a16:creationId xmlns:a16="http://schemas.microsoft.com/office/drawing/2014/main" id="{8903C609-BE9C-4985-A7DD-B147D83EE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12" y="228834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170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6F10877-DEE8-4608-A1F1-EF88011C0C3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7" name="think-cell Slide" r:id="rId4" imgW="532" imgH="530" progId="TCLayout.ActiveDocument.1">
                  <p:embed/>
                </p:oleObj>
              </mc:Choice>
              <mc:Fallback>
                <p:oleObj name="think-cell Slide" r:id="rId4" imgW="532" imgH="53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6F10877-DEE8-4608-A1F1-EF88011C0C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DA5F753-038F-4437-B131-1157C2D29D58}"/>
              </a:ext>
            </a:extLst>
          </p:cNvPr>
          <p:cNvSpPr txBox="1"/>
          <p:nvPr/>
        </p:nvSpPr>
        <p:spPr>
          <a:xfrm>
            <a:off x="4530502" y="2844225"/>
            <a:ext cx="6530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Types of Recommendation Algorithms</a:t>
            </a:r>
            <a:endParaRPr lang="en-GB" sz="4800" dirty="0">
              <a:solidFill>
                <a:srgbClr val="C00000"/>
              </a:solidFill>
            </a:endParaRPr>
          </a:p>
        </p:txBody>
      </p:sp>
      <p:pic>
        <p:nvPicPr>
          <p:cNvPr id="14338" name="Picture 2" descr="Image result for recommendation">
            <a:extLst>
              <a:ext uri="{FF2B5EF4-FFF2-40B4-BE49-F238E27FC236}">
                <a16:creationId xmlns:a16="http://schemas.microsoft.com/office/drawing/2014/main" id="{F791FBE6-5D67-4DC4-9E4A-5E6EA4996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96" y="2265967"/>
            <a:ext cx="3616032" cy="204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9C4EF5-980F-425D-8E4C-D875AB22FD76}"/>
              </a:ext>
            </a:extLst>
          </p:cNvPr>
          <p:cNvCxnSpPr>
            <a:cxnSpLocks/>
          </p:cNvCxnSpPr>
          <p:nvPr/>
        </p:nvCxnSpPr>
        <p:spPr>
          <a:xfrm flipV="1">
            <a:off x="3829828" y="341586"/>
            <a:ext cx="0" cy="61748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093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6F10877-DEE8-4608-A1F1-EF88011C0C3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4" name="think-cell Slide" r:id="rId4" imgW="532" imgH="530" progId="TCLayout.ActiveDocument.1">
                  <p:embed/>
                </p:oleObj>
              </mc:Choice>
              <mc:Fallback>
                <p:oleObj name="think-cell Slide" r:id="rId4" imgW="532" imgH="53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6F10877-DEE8-4608-A1F1-EF88011C0C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9C4EF5-980F-425D-8E4C-D875AB22FD76}"/>
              </a:ext>
            </a:extLst>
          </p:cNvPr>
          <p:cNvCxnSpPr>
            <a:cxnSpLocks/>
          </p:cNvCxnSpPr>
          <p:nvPr/>
        </p:nvCxnSpPr>
        <p:spPr>
          <a:xfrm flipV="1">
            <a:off x="3829828" y="341586"/>
            <a:ext cx="0" cy="61748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50CFAD1-9891-4DA7-9786-E4B1C67E13AB}"/>
              </a:ext>
            </a:extLst>
          </p:cNvPr>
          <p:cNvSpPr txBox="1"/>
          <p:nvPr/>
        </p:nvSpPr>
        <p:spPr>
          <a:xfrm>
            <a:off x="4940065" y="1903086"/>
            <a:ext cx="53171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You know what products a</a:t>
            </a:r>
          </a:p>
          <a:p>
            <a:r>
              <a:rPr lang="en-GB" sz="2800" b="1" dirty="0"/>
              <a:t>user already likes</a:t>
            </a:r>
          </a:p>
          <a:p>
            <a:endParaRPr lang="en-GB" sz="2800" dirty="0"/>
          </a:p>
          <a:p>
            <a:r>
              <a:rPr lang="en-GB" sz="2800" dirty="0"/>
              <a:t>     - Ratings, Purchases, Clicks</a:t>
            </a:r>
          </a:p>
          <a:p>
            <a:endParaRPr lang="en-GB" sz="2800" dirty="0"/>
          </a:p>
          <a:p>
            <a:r>
              <a:rPr lang="en-GB" sz="2800" b="1" dirty="0"/>
              <a:t>What other products should</a:t>
            </a:r>
          </a:p>
          <a:p>
            <a:r>
              <a:rPr lang="en-US" sz="2800" b="1" dirty="0"/>
              <a:t>you recommend to that user?</a:t>
            </a:r>
            <a:endParaRPr lang="en-GB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1F1983-776E-4812-AD67-A4DFA9F0A40C}"/>
              </a:ext>
            </a:extLst>
          </p:cNvPr>
          <p:cNvSpPr txBox="1"/>
          <p:nvPr/>
        </p:nvSpPr>
        <p:spPr>
          <a:xfrm>
            <a:off x="7928043" y="141531"/>
            <a:ext cx="4150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Types of Recommendation Algorithms</a:t>
            </a:r>
            <a:endParaRPr lang="en-GB" sz="2000" dirty="0">
              <a:solidFill>
                <a:srgbClr val="C00000"/>
              </a:solidFill>
            </a:endParaRPr>
          </a:p>
        </p:txBody>
      </p:sp>
      <p:pic>
        <p:nvPicPr>
          <p:cNvPr id="16388" name="Picture 4" descr="Image result for question">
            <a:extLst>
              <a:ext uri="{FF2B5EF4-FFF2-40B4-BE49-F238E27FC236}">
                <a16:creationId xmlns:a16="http://schemas.microsoft.com/office/drawing/2014/main" id="{9823BA5A-9C53-40AD-AF2C-FECA2647C6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9" r="9266"/>
          <a:stretch/>
        </p:blipFill>
        <p:spPr bwMode="auto">
          <a:xfrm>
            <a:off x="549974" y="2098607"/>
            <a:ext cx="2769696" cy="247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78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6F10877-DEE8-4608-A1F1-EF88011C0C3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5" name="think-cell Slide" r:id="rId4" imgW="532" imgH="530" progId="TCLayout.ActiveDocument.1">
                  <p:embed/>
                </p:oleObj>
              </mc:Choice>
              <mc:Fallback>
                <p:oleObj name="think-cell Slide" r:id="rId4" imgW="532" imgH="53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6F10877-DEE8-4608-A1F1-EF88011C0C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61F1983-776E-4812-AD67-A4DFA9F0A40C}"/>
              </a:ext>
            </a:extLst>
          </p:cNvPr>
          <p:cNvSpPr txBox="1"/>
          <p:nvPr/>
        </p:nvSpPr>
        <p:spPr>
          <a:xfrm>
            <a:off x="3251879" y="88474"/>
            <a:ext cx="5730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Types of Recommendation Algorithms</a:t>
            </a:r>
            <a:endParaRPr lang="en-GB" sz="2800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29F46-56F1-4F40-922A-D22B825FF4BA}"/>
              </a:ext>
            </a:extLst>
          </p:cNvPr>
          <p:cNvSpPr txBox="1"/>
          <p:nvPr/>
        </p:nvSpPr>
        <p:spPr>
          <a:xfrm>
            <a:off x="8889286" y="4849347"/>
            <a:ext cx="17264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rgbClr val="C00000"/>
                </a:solidFill>
              </a:rPr>
              <a:t>User-User</a:t>
            </a:r>
          </a:p>
          <a:p>
            <a:pPr algn="ctr"/>
            <a:r>
              <a:rPr lang="en-GB" sz="2400" dirty="0">
                <a:solidFill>
                  <a:srgbClr val="C00000"/>
                </a:solidFill>
              </a:rPr>
              <a:t>Relationship</a:t>
            </a:r>
          </a:p>
        </p:txBody>
      </p:sp>
      <p:pic>
        <p:nvPicPr>
          <p:cNvPr id="9" name="Picture 2" descr="Image result for mobile phone icon vector">
            <a:extLst>
              <a:ext uri="{FF2B5EF4-FFF2-40B4-BE49-F238E27FC236}">
                <a16:creationId xmlns:a16="http://schemas.microsoft.com/office/drawing/2014/main" id="{E2CA5FFF-DEA6-45E0-9208-ED985C468A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0" t="5583" r="31676" b="4034"/>
          <a:stretch/>
        </p:blipFill>
        <p:spPr bwMode="auto">
          <a:xfrm>
            <a:off x="2479290" y="3249760"/>
            <a:ext cx="479658" cy="84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37B2B1B-D785-462A-8C20-3C1C0C394E06}"/>
              </a:ext>
            </a:extLst>
          </p:cNvPr>
          <p:cNvSpPr/>
          <p:nvPr/>
        </p:nvSpPr>
        <p:spPr>
          <a:xfrm rot="8329106">
            <a:off x="1849330" y="1844961"/>
            <a:ext cx="1305674" cy="251260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227467-37E9-4C6D-8C45-AC91DDADF640}"/>
              </a:ext>
            </a:extLst>
          </p:cNvPr>
          <p:cNvSpPr/>
          <p:nvPr/>
        </p:nvSpPr>
        <p:spPr>
          <a:xfrm>
            <a:off x="848700" y="1618889"/>
            <a:ext cx="3196206" cy="3196206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B6C75EE-9291-4CA6-9FE5-FEC8352EE227}"/>
              </a:ext>
            </a:extLst>
          </p:cNvPr>
          <p:cNvGrpSpPr/>
          <p:nvPr/>
        </p:nvGrpSpPr>
        <p:grpSpPr>
          <a:xfrm>
            <a:off x="8154432" y="1611888"/>
            <a:ext cx="3196206" cy="3196206"/>
            <a:chOff x="4445661" y="1617591"/>
            <a:chExt cx="3196206" cy="3196206"/>
          </a:xfrm>
        </p:grpSpPr>
        <p:pic>
          <p:nvPicPr>
            <p:cNvPr id="13" name="Picture 2" descr="Image result for mobile phone icon vector">
              <a:extLst>
                <a:ext uri="{FF2B5EF4-FFF2-40B4-BE49-F238E27FC236}">
                  <a16:creationId xmlns:a16="http://schemas.microsoft.com/office/drawing/2014/main" id="{79874648-3890-4AE4-809E-DD38962D56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90" t="5583" r="31676" b="4034"/>
            <a:stretch/>
          </p:blipFill>
          <p:spPr bwMode="auto">
            <a:xfrm>
              <a:off x="5503454" y="3173015"/>
              <a:ext cx="479658" cy="8400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Image result for earphone icon vector">
              <a:extLst>
                <a:ext uri="{FF2B5EF4-FFF2-40B4-BE49-F238E27FC236}">
                  <a16:creationId xmlns:a16="http://schemas.microsoft.com/office/drawing/2014/main" id="{E4A84C10-A4F4-4C4F-8128-C9A0C79858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83" t="13379" r="24347" b="12994"/>
            <a:stretch/>
          </p:blipFill>
          <p:spPr bwMode="auto">
            <a:xfrm>
              <a:off x="6000358" y="2290902"/>
              <a:ext cx="654930" cy="626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8EAE69C-AD77-47B4-B2D6-81DCCF3D671B}"/>
                </a:ext>
              </a:extLst>
            </p:cNvPr>
            <p:cNvSpPr/>
            <p:nvPr/>
          </p:nvSpPr>
          <p:spPr>
            <a:xfrm rot="1865804">
              <a:off x="5366704" y="1942755"/>
              <a:ext cx="1257053" cy="239480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F80B699-C7C4-49D2-9D4C-B0A2F6BEC4A1}"/>
                </a:ext>
              </a:extLst>
            </p:cNvPr>
            <p:cNvSpPr/>
            <p:nvPr/>
          </p:nvSpPr>
          <p:spPr>
            <a:xfrm>
              <a:off x="4445661" y="1617591"/>
              <a:ext cx="3196206" cy="3196206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641C0D-05F2-4B8E-9A2A-9CDA09B1DB83}"/>
              </a:ext>
            </a:extLst>
          </p:cNvPr>
          <p:cNvGrpSpPr/>
          <p:nvPr/>
        </p:nvGrpSpPr>
        <p:grpSpPr>
          <a:xfrm>
            <a:off x="4625792" y="1569209"/>
            <a:ext cx="3196206" cy="3196206"/>
            <a:chOff x="8094369" y="1617591"/>
            <a:chExt cx="3196206" cy="3196206"/>
          </a:xfrm>
        </p:grpSpPr>
        <p:pic>
          <p:nvPicPr>
            <p:cNvPr id="16" name="Picture 6" descr="Image result for user icon vector">
              <a:extLst>
                <a:ext uri="{FF2B5EF4-FFF2-40B4-BE49-F238E27FC236}">
                  <a16:creationId xmlns:a16="http://schemas.microsoft.com/office/drawing/2014/main" id="{D6E8262E-0336-4693-BC0E-C496190AD2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933"/>
            <a:stretch/>
          </p:blipFill>
          <p:spPr bwMode="auto">
            <a:xfrm>
              <a:off x="8803640" y="2440381"/>
              <a:ext cx="781928" cy="819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 descr="Image result for user icon vector">
              <a:extLst>
                <a:ext uri="{FF2B5EF4-FFF2-40B4-BE49-F238E27FC236}">
                  <a16:creationId xmlns:a16="http://schemas.microsoft.com/office/drawing/2014/main" id="{52D76005-6966-4A57-BE2B-618BB5B741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933"/>
            <a:stretch/>
          </p:blipFill>
          <p:spPr bwMode="auto">
            <a:xfrm>
              <a:off x="9855979" y="3194998"/>
              <a:ext cx="759805" cy="796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5C59C3B-5EB4-44E7-A0E4-943998069E84}"/>
                </a:ext>
              </a:extLst>
            </p:cNvPr>
            <p:cNvSpPr/>
            <p:nvPr/>
          </p:nvSpPr>
          <p:spPr>
            <a:xfrm rot="7675676">
              <a:off x="9082521" y="2100646"/>
              <a:ext cx="1228780" cy="234113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D0C34EE-995C-4408-97FF-546D59E1F683}"/>
                </a:ext>
              </a:extLst>
            </p:cNvPr>
            <p:cNvSpPr/>
            <p:nvPr/>
          </p:nvSpPr>
          <p:spPr>
            <a:xfrm>
              <a:off x="8094369" y="1617591"/>
              <a:ext cx="3196206" cy="3196206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45CFBDF-ED5E-4E4A-9DCB-3F9CC413344C}"/>
              </a:ext>
            </a:extLst>
          </p:cNvPr>
          <p:cNvSpPr txBox="1"/>
          <p:nvPr/>
        </p:nvSpPr>
        <p:spPr>
          <a:xfrm>
            <a:off x="1531803" y="4907772"/>
            <a:ext cx="18372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rgbClr val="C00000"/>
                </a:solidFill>
              </a:rPr>
              <a:t>User-Product</a:t>
            </a:r>
          </a:p>
          <a:p>
            <a:pPr algn="ctr"/>
            <a:r>
              <a:rPr lang="en-GB" sz="2400" dirty="0">
                <a:solidFill>
                  <a:srgbClr val="C00000"/>
                </a:solidFill>
              </a:rPr>
              <a:t>Relationship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92042C-FD18-4C1A-8BF8-8E2B51899FB2}"/>
              </a:ext>
            </a:extLst>
          </p:cNvPr>
          <p:cNvSpPr txBox="1"/>
          <p:nvPr/>
        </p:nvSpPr>
        <p:spPr>
          <a:xfrm>
            <a:off x="4972379" y="4907772"/>
            <a:ext cx="2247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C00000"/>
                </a:solidFill>
              </a:rPr>
              <a:t>Product-Product</a:t>
            </a:r>
          </a:p>
          <a:p>
            <a:pPr algn="ctr"/>
            <a:r>
              <a:rPr lang="en-GB" sz="2400" dirty="0">
                <a:solidFill>
                  <a:srgbClr val="C00000"/>
                </a:solidFill>
              </a:rPr>
              <a:t>Relationship</a:t>
            </a:r>
          </a:p>
        </p:txBody>
      </p:sp>
      <p:pic>
        <p:nvPicPr>
          <p:cNvPr id="25" name="Picture 2" descr="Image result for mobile phone icon vector">
            <a:extLst>
              <a:ext uri="{FF2B5EF4-FFF2-40B4-BE49-F238E27FC236}">
                <a16:creationId xmlns:a16="http://schemas.microsoft.com/office/drawing/2014/main" id="{9D7928C5-A6A7-4408-8C55-4B0085668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0" t="5583" r="31676" b="4034"/>
          <a:stretch/>
        </p:blipFill>
        <p:spPr bwMode="auto">
          <a:xfrm>
            <a:off x="1813361" y="2261195"/>
            <a:ext cx="479658" cy="84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F14C16-8B14-4546-851D-1EF3CC67B99B}"/>
              </a:ext>
            </a:extLst>
          </p:cNvPr>
          <p:cNvSpPr txBox="1"/>
          <p:nvPr/>
        </p:nvSpPr>
        <p:spPr>
          <a:xfrm>
            <a:off x="2272262" y="2634725"/>
            <a:ext cx="1096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iPhone 8</a:t>
            </a:r>
            <a:endParaRPr lang="en-GB" sz="2000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CEA4EB-2BCD-4EFF-B7B6-5BD73C028D75}"/>
              </a:ext>
            </a:extLst>
          </p:cNvPr>
          <p:cNvSpPr txBox="1"/>
          <p:nvPr/>
        </p:nvSpPr>
        <p:spPr>
          <a:xfrm>
            <a:off x="2908640" y="3587345"/>
            <a:ext cx="1096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iPhone 9</a:t>
            </a:r>
            <a:endParaRPr lang="en-GB" sz="2000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711AD4-BC7E-4A17-A86A-02483BD2168C}"/>
              </a:ext>
            </a:extLst>
          </p:cNvPr>
          <p:cNvSpPr txBox="1"/>
          <p:nvPr/>
        </p:nvSpPr>
        <p:spPr>
          <a:xfrm>
            <a:off x="1933884" y="1096529"/>
            <a:ext cx="1090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Option 1</a:t>
            </a:r>
            <a:endParaRPr lang="en-GB" sz="2000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746451-3A3C-40A6-8B25-0306DCAC16A9}"/>
              </a:ext>
            </a:extLst>
          </p:cNvPr>
          <p:cNvSpPr txBox="1"/>
          <p:nvPr/>
        </p:nvSpPr>
        <p:spPr>
          <a:xfrm>
            <a:off x="5745693" y="1054628"/>
            <a:ext cx="1090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Option 2</a:t>
            </a:r>
            <a:endParaRPr lang="en-GB" sz="2000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C6599E-9005-461E-A783-F4AA45CAE68C}"/>
              </a:ext>
            </a:extLst>
          </p:cNvPr>
          <p:cNvSpPr txBox="1"/>
          <p:nvPr/>
        </p:nvSpPr>
        <p:spPr>
          <a:xfrm>
            <a:off x="9452054" y="1034542"/>
            <a:ext cx="1090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Option 3</a:t>
            </a:r>
            <a:endParaRPr lang="en-GB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691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6F10877-DEE8-4608-A1F1-EF88011C0C3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133636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1" name="think-cell Slide" r:id="rId4" imgW="532" imgH="530" progId="TCLayout.ActiveDocument.1">
                  <p:embed/>
                </p:oleObj>
              </mc:Choice>
              <mc:Fallback>
                <p:oleObj name="think-cell Slide" r:id="rId4" imgW="532" imgH="53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6F10877-DEE8-4608-A1F1-EF88011C0C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7AA9ED83-5741-4C91-AC06-48B588180827}"/>
              </a:ext>
            </a:extLst>
          </p:cNvPr>
          <p:cNvSpPr txBox="1"/>
          <p:nvPr/>
        </p:nvSpPr>
        <p:spPr>
          <a:xfrm>
            <a:off x="9063232" y="974546"/>
            <a:ext cx="17652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Association</a:t>
            </a:r>
          </a:p>
          <a:p>
            <a:pPr algn="ctr"/>
            <a:endParaRPr lang="en-GB" sz="2400" dirty="0">
              <a:solidFill>
                <a:srgbClr val="FF0000"/>
              </a:solidFill>
            </a:endParaRPr>
          </a:p>
          <a:p>
            <a:pPr algn="ctr"/>
            <a:r>
              <a:rPr lang="en-GB" sz="2400" dirty="0">
                <a:solidFill>
                  <a:srgbClr val="FF0000"/>
                </a:solidFill>
              </a:rPr>
              <a:t>rule learning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948E54-7C07-4414-90CF-428D078148C4}"/>
              </a:ext>
            </a:extLst>
          </p:cNvPr>
          <p:cNvSpPr txBox="1"/>
          <p:nvPr/>
        </p:nvSpPr>
        <p:spPr>
          <a:xfrm>
            <a:off x="5320698" y="957577"/>
            <a:ext cx="18315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Collaborative</a:t>
            </a:r>
          </a:p>
          <a:p>
            <a:pPr algn="ctr"/>
            <a:endParaRPr lang="en-GB" sz="2400" dirty="0">
              <a:solidFill>
                <a:srgbClr val="FF0000"/>
              </a:solidFill>
            </a:endParaRPr>
          </a:p>
          <a:p>
            <a:pPr algn="ctr"/>
            <a:r>
              <a:rPr lang="en-GB" sz="2400" dirty="0">
                <a:solidFill>
                  <a:srgbClr val="FF0000"/>
                </a:solidFill>
              </a:rPr>
              <a:t>filtering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6EECE54-A57E-4A29-8A8D-F7836611E729}"/>
              </a:ext>
            </a:extLst>
          </p:cNvPr>
          <p:cNvSpPr txBox="1"/>
          <p:nvPr/>
        </p:nvSpPr>
        <p:spPr>
          <a:xfrm>
            <a:off x="1479841" y="1033367"/>
            <a:ext cx="19981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Content based</a:t>
            </a:r>
          </a:p>
          <a:p>
            <a:pPr algn="ctr"/>
            <a:endParaRPr lang="en-GB" sz="2400" dirty="0">
              <a:solidFill>
                <a:srgbClr val="FF0000"/>
              </a:solidFill>
            </a:endParaRPr>
          </a:p>
          <a:p>
            <a:pPr algn="ctr"/>
            <a:r>
              <a:rPr lang="en-GB" sz="2400" dirty="0">
                <a:solidFill>
                  <a:srgbClr val="FF0000"/>
                </a:solidFill>
              </a:rPr>
              <a:t>filtering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1F1983-776E-4812-AD67-A4DFA9F0A40C}"/>
              </a:ext>
            </a:extLst>
          </p:cNvPr>
          <p:cNvSpPr txBox="1"/>
          <p:nvPr/>
        </p:nvSpPr>
        <p:spPr>
          <a:xfrm>
            <a:off x="3251879" y="88474"/>
            <a:ext cx="5730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Types of Recommendation Algorithms</a:t>
            </a:r>
            <a:endParaRPr lang="en-GB" sz="2800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29F46-56F1-4F40-922A-D22B825FF4BA}"/>
              </a:ext>
            </a:extLst>
          </p:cNvPr>
          <p:cNvSpPr txBox="1"/>
          <p:nvPr/>
        </p:nvSpPr>
        <p:spPr>
          <a:xfrm>
            <a:off x="8634361" y="5437476"/>
            <a:ext cx="2310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Find “complementary”</a:t>
            </a:r>
          </a:p>
          <a:p>
            <a:pPr algn="ctr"/>
            <a:r>
              <a:rPr lang="en-GB" dirty="0"/>
              <a:t>products</a:t>
            </a:r>
            <a:endParaRPr lang="en-GB" sz="2400" dirty="0">
              <a:solidFill>
                <a:srgbClr val="C00000"/>
              </a:solidFill>
            </a:endParaRPr>
          </a:p>
        </p:txBody>
      </p:sp>
      <p:pic>
        <p:nvPicPr>
          <p:cNvPr id="9" name="Picture 2" descr="Image result for mobile phone icon vector">
            <a:extLst>
              <a:ext uri="{FF2B5EF4-FFF2-40B4-BE49-F238E27FC236}">
                <a16:creationId xmlns:a16="http://schemas.microsoft.com/office/drawing/2014/main" id="{E2CA5FFF-DEA6-45E0-9208-ED985C468A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0" t="5583" r="31676" b="4034"/>
          <a:stretch/>
        </p:blipFill>
        <p:spPr bwMode="auto">
          <a:xfrm>
            <a:off x="2500280" y="3779465"/>
            <a:ext cx="479658" cy="84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37B2B1B-D785-462A-8C20-3C1C0C394E06}"/>
              </a:ext>
            </a:extLst>
          </p:cNvPr>
          <p:cNvSpPr/>
          <p:nvPr/>
        </p:nvSpPr>
        <p:spPr>
          <a:xfrm rot="8329106">
            <a:off x="1870320" y="2374666"/>
            <a:ext cx="1305674" cy="251260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227467-37E9-4C6D-8C45-AC91DDADF640}"/>
              </a:ext>
            </a:extLst>
          </p:cNvPr>
          <p:cNvSpPr/>
          <p:nvPr/>
        </p:nvSpPr>
        <p:spPr>
          <a:xfrm>
            <a:off x="869690" y="2148594"/>
            <a:ext cx="3196206" cy="3196206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B6C75EE-9291-4CA6-9FE5-FEC8352EE227}"/>
              </a:ext>
            </a:extLst>
          </p:cNvPr>
          <p:cNvGrpSpPr/>
          <p:nvPr/>
        </p:nvGrpSpPr>
        <p:grpSpPr>
          <a:xfrm>
            <a:off x="8175422" y="2141593"/>
            <a:ext cx="3196206" cy="3196206"/>
            <a:chOff x="4445661" y="1617591"/>
            <a:chExt cx="3196206" cy="3196206"/>
          </a:xfrm>
        </p:grpSpPr>
        <p:pic>
          <p:nvPicPr>
            <p:cNvPr id="13" name="Picture 2" descr="Image result for mobile phone icon vector">
              <a:extLst>
                <a:ext uri="{FF2B5EF4-FFF2-40B4-BE49-F238E27FC236}">
                  <a16:creationId xmlns:a16="http://schemas.microsoft.com/office/drawing/2014/main" id="{79874648-3890-4AE4-809E-DD38962D56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90" t="5583" r="31676" b="4034"/>
            <a:stretch/>
          </p:blipFill>
          <p:spPr bwMode="auto">
            <a:xfrm>
              <a:off x="5503454" y="3173015"/>
              <a:ext cx="479658" cy="8400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Image result for earphone icon vector">
              <a:extLst>
                <a:ext uri="{FF2B5EF4-FFF2-40B4-BE49-F238E27FC236}">
                  <a16:creationId xmlns:a16="http://schemas.microsoft.com/office/drawing/2014/main" id="{E4A84C10-A4F4-4C4F-8128-C9A0C79858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83" t="13379" r="24347" b="12994"/>
            <a:stretch/>
          </p:blipFill>
          <p:spPr bwMode="auto">
            <a:xfrm>
              <a:off x="6000358" y="2290902"/>
              <a:ext cx="654930" cy="626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8EAE69C-AD77-47B4-B2D6-81DCCF3D671B}"/>
                </a:ext>
              </a:extLst>
            </p:cNvPr>
            <p:cNvSpPr/>
            <p:nvPr/>
          </p:nvSpPr>
          <p:spPr>
            <a:xfrm rot="1865804">
              <a:off x="5366704" y="1942755"/>
              <a:ext cx="1257053" cy="239480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F80B699-C7C4-49D2-9D4C-B0A2F6BEC4A1}"/>
                </a:ext>
              </a:extLst>
            </p:cNvPr>
            <p:cNvSpPr/>
            <p:nvPr/>
          </p:nvSpPr>
          <p:spPr>
            <a:xfrm>
              <a:off x="4445661" y="1617591"/>
              <a:ext cx="3196206" cy="3196206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641C0D-05F2-4B8E-9A2A-9CDA09B1DB83}"/>
              </a:ext>
            </a:extLst>
          </p:cNvPr>
          <p:cNvGrpSpPr/>
          <p:nvPr/>
        </p:nvGrpSpPr>
        <p:grpSpPr>
          <a:xfrm>
            <a:off x="4646782" y="2098914"/>
            <a:ext cx="3196206" cy="3196206"/>
            <a:chOff x="8094369" y="1617591"/>
            <a:chExt cx="3196206" cy="3196206"/>
          </a:xfrm>
        </p:grpSpPr>
        <p:pic>
          <p:nvPicPr>
            <p:cNvPr id="16" name="Picture 6" descr="Image result for user icon vector">
              <a:extLst>
                <a:ext uri="{FF2B5EF4-FFF2-40B4-BE49-F238E27FC236}">
                  <a16:creationId xmlns:a16="http://schemas.microsoft.com/office/drawing/2014/main" id="{D6E8262E-0336-4693-BC0E-C496190AD2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933"/>
            <a:stretch/>
          </p:blipFill>
          <p:spPr bwMode="auto">
            <a:xfrm>
              <a:off x="8803640" y="2440381"/>
              <a:ext cx="781928" cy="819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 descr="Image result for user icon vector">
              <a:extLst>
                <a:ext uri="{FF2B5EF4-FFF2-40B4-BE49-F238E27FC236}">
                  <a16:creationId xmlns:a16="http://schemas.microsoft.com/office/drawing/2014/main" id="{52D76005-6966-4A57-BE2B-618BB5B741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933"/>
            <a:stretch/>
          </p:blipFill>
          <p:spPr bwMode="auto">
            <a:xfrm>
              <a:off x="9855979" y="3194998"/>
              <a:ext cx="759805" cy="796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5C59C3B-5EB4-44E7-A0E4-943998069E84}"/>
                </a:ext>
              </a:extLst>
            </p:cNvPr>
            <p:cNvSpPr/>
            <p:nvPr/>
          </p:nvSpPr>
          <p:spPr>
            <a:xfrm rot="7675676">
              <a:off x="9082521" y="2100646"/>
              <a:ext cx="1228780" cy="234113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D0C34EE-995C-4408-97FF-546D59E1F683}"/>
                </a:ext>
              </a:extLst>
            </p:cNvPr>
            <p:cNvSpPr/>
            <p:nvPr/>
          </p:nvSpPr>
          <p:spPr>
            <a:xfrm>
              <a:off x="8094369" y="1617591"/>
              <a:ext cx="3196206" cy="3196206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45CFBDF-ED5E-4E4A-9DCB-3F9CC413344C}"/>
              </a:ext>
            </a:extLst>
          </p:cNvPr>
          <p:cNvSpPr txBox="1"/>
          <p:nvPr/>
        </p:nvSpPr>
        <p:spPr>
          <a:xfrm>
            <a:off x="692403" y="5437477"/>
            <a:ext cx="36946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Find products with “similar”</a:t>
            </a:r>
          </a:p>
          <a:p>
            <a:pPr algn="ctr"/>
            <a:r>
              <a:rPr lang="en-GB" dirty="0"/>
              <a:t>Attributes.</a:t>
            </a:r>
          </a:p>
          <a:p>
            <a:pPr algn="ctr"/>
            <a:r>
              <a:rPr lang="en-GB" dirty="0"/>
              <a:t>E.g. tags, director, actors, description,</a:t>
            </a:r>
          </a:p>
          <a:p>
            <a:pPr algn="ctr"/>
            <a:r>
              <a:rPr lang="en-GB" dirty="0"/>
              <a:t>Genre of a movie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92042C-FD18-4C1A-8BF8-8E2B51899FB2}"/>
              </a:ext>
            </a:extLst>
          </p:cNvPr>
          <p:cNvSpPr txBox="1"/>
          <p:nvPr/>
        </p:nvSpPr>
        <p:spPr>
          <a:xfrm>
            <a:off x="5112873" y="5428309"/>
            <a:ext cx="2247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Find products liked</a:t>
            </a:r>
          </a:p>
          <a:p>
            <a:pPr algn="ctr"/>
            <a:r>
              <a:rPr lang="en-GB" dirty="0"/>
              <a:t>by “similar” users</a:t>
            </a:r>
          </a:p>
          <a:p>
            <a:pPr algn="ctr"/>
            <a:r>
              <a:rPr lang="en-GB" dirty="0"/>
              <a:t>-Ratings from other users</a:t>
            </a:r>
          </a:p>
        </p:txBody>
      </p:sp>
      <p:pic>
        <p:nvPicPr>
          <p:cNvPr id="25" name="Picture 2" descr="Image result for mobile phone icon vector">
            <a:extLst>
              <a:ext uri="{FF2B5EF4-FFF2-40B4-BE49-F238E27FC236}">
                <a16:creationId xmlns:a16="http://schemas.microsoft.com/office/drawing/2014/main" id="{9D7928C5-A6A7-4408-8C55-4B0085668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0" t="5583" r="31676" b="4034"/>
          <a:stretch/>
        </p:blipFill>
        <p:spPr bwMode="auto">
          <a:xfrm>
            <a:off x="1834351" y="2790900"/>
            <a:ext cx="479658" cy="84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F14C16-8B14-4546-851D-1EF3CC67B99B}"/>
              </a:ext>
            </a:extLst>
          </p:cNvPr>
          <p:cNvSpPr txBox="1"/>
          <p:nvPr/>
        </p:nvSpPr>
        <p:spPr>
          <a:xfrm>
            <a:off x="2249916" y="3260691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iPhone 8</a:t>
            </a:r>
            <a:endParaRPr lang="en-GB" sz="1600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CEA4EB-2BCD-4EFF-B7B6-5BD73C028D75}"/>
              </a:ext>
            </a:extLst>
          </p:cNvPr>
          <p:cNvSpPr txBox="1"/>
          <p:nvPr/>
        </p:nvSpPr>
        <p:spPr>
          <a:xfrm>
            <a:off x="2911150" y="3916995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iPhone 9</a:t>
            </a:r>
            <a:endParaRPr lang="en-GB" sz="1600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711AD4-BC7E-4A17-A86A-02483BD2168C}"/>
              </a:ext>
            </a:extLst>
          </p:cNvPr>
          <p:cNvSpPr txBox="1"/>
          <p:nvPr/>
        </p:nvSpPr>
        <p:spPr>
          <a:xfrm>
            <a:off x="1954874" y="1459638"/>
            <a:ext cx="1090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Option 1</a:t>
            </a:r>
            <a:endParaRPr lang="en-GB" sz="2000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746451-3A3C-40A6-8B25-0306DCAC16A9}"/>
              </a:ext>
            </a:extLst>
          </p:cNvPr>
          <p:cNvSpPr txBox="1"/>
          <p:nvPr/>
        </p:nvSpPr>
        <p:spPr>
          <a:xfrm>
            <a:off x="5766684" y="1384278"/>
            <a:ext cx="1090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Option 2</a:t>
            </a:r>
            <a:endParaRPr lang="en-GB" sz="2000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C6599E-9005-461E-A783-F4AA45CAE68C}"/>
              </a:ext>
            </a:extLst>
          </p:cNvPr>
          <p:cNvSpPr txBox="1"/>
          <p:nvPr/>
        </p:nvSpPr>
        <p:spPr>
          <a:xfrm>
            <a:off x="9400441" y="1412943"/>
            <a:ext cx="1090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Option 3</a:t>
            </a:r>
            <a:endParaRPr lang="en-GB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130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6F10877-DEE8-4608-A1F1-EF88011C0C3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5" name="think-cell Slide" r:id="rId4" imgW="532" imgH="530" progId="TCLayout.ActiveDocument.1">
                  <p:embed/>
                </p:oleObj>
              </mc:Choice>
              <mc:Fallback>
                <p:oleObj name="think-cell Slide" r:id="rId4" imgW="532" imgH="53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6F10877-DEE8-4608-A1F1-EF88011C0C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ED90DFC-66A4-47A4-8494-4A953AC71F9E}"/>
              </a:ext>
            </a:extLst>
          </p:cNvPr>
          <p:cNvSpPr txBox="1"/>
          <p:nvPr/>
        </p:nvSpPr>
        <p:spPr>
          <a:xfrm>
            <a:off x="3579957" y="248418"/>
            <a:ext cx="4285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Collaborative Filtering</a:t>
            </a:r>
            <a:endParaRPr lang="en-GB" sz="44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CFD68E9-6995-46A3-BC6A-6B27B0DFD7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248163"/>
              </p:ext>
            </p:extLst>
          </p:nvPr>
        </p:nvGraphicFramePr>
        <p:xfrm>
          <a:off x="3353630" y="1974574"/>
          <a:ext cx="5457411" cy="26185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64118">
                  <a:extLst>
                    <a:ext uri="{9D8B030D-6E8A-4147-A177-3AD203B41FA5}">
                      <a16:colId xmlns:a16="http://schemas.microsoft.com/office/drawing/2014/main" val="981683230"/>
                    </a:ext>
                  </a:extLst>
                </a:gridCol>
                <a:gridCol w="1411106">
                  <a:extLst>
                    <a:ext uri="{9D8B030D-6E8A-4147-A177-3AD203B41FA5}">
                      <a16:colId xmlns:a16="http://schemas.microsoft.com/office/drawing/2014/main" val="2639974652"/>
                    </a:ext>
                  </a:extLst>
                </a:gridCol>
                <a:gridCol w="1343101">
                  <a:extLst>
                    <a:ext uri="{9D8B030D-6E8A-4147-A177-3AD203B41FA5}">
                      <a16:colId xmlns:a16="http://schemas.microsoft.com/office/drawing/2014/main" val="2766184026"/>
                    </a:ext>
                  </a:extLst>
                </a:gridCol>
                <a:gridCol w="1139086">
                  <a:extLst>
                    <a:ext uri="{9D8B030D-6E8A-4147-A177-3AD203B41FA5}">
                      <a16:colId xmlns:a16="http://schemas.microsoft.com/office/drawing/2014/main" val="739342744"/>
                    </a:ext>
                  </a:extLst>
                </a:gridCol>
              </a:tblGrid>
              <a:tr h="43642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 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User 1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User 2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User 3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26282930"/>
                  </a:ext>
                </a:extLst>
              </a:tr>
              <a:tr h="43642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Movie 1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5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2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4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7680774"/>
                  </a:ext>
                </a:extLst>
              </a:tr>
              <a:tr h="43642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Movie 2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3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37006750"/>
                  </a:ext>
                </a:extLst>
              </a:tr>
              <a:tr h="43642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Movie 3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1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61528300"/>
                  </a:ext>
                </a:extLst>
              </a:tr>
              <a:tr h="43642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Movie 4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 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?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13639020"/>
                  </a:ext>
                </a:extLst>
              </a:tr>
              <a:tr h="436425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Movie 5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5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2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?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6649941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DD51FB4-DD3F-49D0-BFB7-39C64FFB5C09}"/>
              </a:ext>
            </a:extLst>
          </p:cNvPr>
          <p:cNvSpPr txBox="1"/>
          <p:nvPr/>
        </p:nvSpPr>
        <p:spPr>
          <a:xfrm>
            <a:off x="3015282" y="979844"/>
            <a:ext cx="5415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Goal: Recommend Movies to User 3</a:t>
            </a:r>
            <a:endParaRPr lang="en-GB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308ED2-9C2B-41EC-9781-92D2A528C2A9}"/>
              </a:ext>
            </a:extLst>
          </p:cNvPr>
          <p:cNvSpPr txBox="1"/>
          <p:nvPr/>
        </p:nvSpPr>
        <p:spPr>
          <a:xfrm>
            <a:off x="1405145" y="5140305"/>
            <a:ext cx="9143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First Approach: Find Similar Users and recommend movies that they like</a:t>
            </a:r>
            <a:endParaRPr lang="en-GB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FE8740-CD06-4133-8DF8-CC619DAF7293}"/>
              </a:ext>
            </a:extLst>
          </p:cNvPr>
          <p:cNvSpPr txBox="1"/>
          <p:nvPr/>
        </p:nvSpPr>
        <p:spPr>
          <a:xfrm>
            <a:off x="3424528" y="5674376"/>
            <a:ext cx="459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User-to-User Collaborative Filtering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258988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6F10877-DEE8-4608-A1F1-EF88011C0C3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2" name="think-cell Slide" r:id="rId4" imgW="532" imgH="530" progId="TCLayout.ActiveDocument.1">
                  <p:embed/>
                </p:oleObj>
              </mc:Choice>
              <mc:Fallback>
                <p:oleObj name="think-cell Slide" r:id="rId4" imgW="532" imgH="53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6F10877-DEE8-4608-A1F1-EF88011C0C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ED90DFC-66A4-47A4-8494-4A953AC71F9E}"/>
              </a:ext>
            </a:extLst>
          </p:cNvPr>
          <p:cNvSpPr txBox="1"/>
          <p:nvPr/>
        </p:nvSpPr>
        <p:spPr>
          <a:xfrm>
            <a:off x="3579957" y="248418"/>
            <a:ext cx="4285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Collaborative Filtering</a:t>
            </a:r>
            <a:endParaRPr lang="en-GB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D51FB4-DD3F-49D0-BFB7-39C64FFB5C09}"/>
              </a:ext>
            </a:extLst>
          </p:cNvPr>
          <p:cNvSpPr txBox="1"/>
          <p:nvPr/>
        </p:nvSpPr>
        <p:spPr>
          <a:xfrm>
            <a:off x="3015282" y="979844"/>
            <a:ext cx="5415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Goal: Recommend Movies to User 3</a:t>
            </a:r>
            <a:endParaRPr lang="en-GB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308ED2-9C2B-41EC-9781-92D2A528C2A9}"/>
              </a:ext>
            </a:extLst>
          </p:cNvPr>
          <p:cNvSpPr txBox="1"/>
          <p:nvPr/>
        </p:nvSpPr>
        <p:spPr>
          <a:xfrm>
            <a:off x="1405145" y="5140305"/>
            <a:ext cx="9661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Second Approach: Find Similar Movies based on ratings given by other users</a:t>
            </a:r>
            <a:endParaRPr lang="en-GB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FE8740-CD06-4133-8DF8-CC619DAF7293}"/>
              </a:ext>
            </a:extLst>
          </p:cNvPr>
          <p:cNvSpPr txBox="1"/>
          <p:nvPr/>
        </p:nvSpPr>
        <p:spPr>
          <a:xfrm>
            <a:off x="4117255" y="5601970"/>
            <a:ext cx="4590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Item-to-Item Collaborative Filtering</a:t>
            </a:r>
            <a:endParaRPr lang="en-GB" sz="3200" dirty="0">
              <a:solidFill>
                <a:srgbClr val="FF0000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123DCDA-2153-45BF-A701-06CD02DC2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81645"/>
              </p:ext>
            </p:extLst>
          </p:nvPr>
        </p:nvGraphicFramePr>
        <p:xfrm>
          <a:off x="1815635" y="2179360"/>
          <a:ext cx="8914848" cy="23018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5527">
                  <a:extLst>
                    <a:ext uri="{9D8B030D-6E8A-4147-A177-3AD203B41FA5}">
                      <a16:colId xmlns:a16="http://schemas.microsoft.com/office/drawing/2014/main" val="4003080599"/>
                    </a:ext>
                  </a:extLst>
                </a:gridCol>
                <a:gridCol w="1606908">
                  <a:extLst>
                    <a:ext uri="{9D8B030D-6E8A-4147-A177-3AD203B41FA5}">
                      <a16:colId xmlns:a16="http://schemas.microsoft.com/office/drawing/2014/main" val="576780257"/>
                    </a:ext>
                  </a:extLst>
                </a:gridCol>
                <a:gridCol w="1453204">
                  <a:extLst>
                    <a:ext uri="{9D8B030D-6E8A-4147-A177-3AD203B41FA5}">
                      <a16:colId xmlns:a16="http://schemas.microsoft.com/office/drawing/2014/main" val="4065186806"/>
                    </a:ext>
                  </a:extLst>
                </a:gridCol>
                <a:gridCol w="1467177">
                  <a:extLst>
                    <a:ext uri="{9D8B030D-6E8A-4147-A177-3AD203B41FA5}">
                      <a16:colId xmlns:a16="http://schemas.microsoft.com/office/drawing/2014/main" val="3803421444"/>
                    </a:ext>
                  </a:extLst>
                </a:gridCol>
                <a:gridCol w="1564989">
                  <a:extLst>
                    <a:ext uri="{9D8B030D-6E8A-4147-A177-3AD203B41FA5}">
                      <a16:colId xmlns:a16="http://schemas.microsoft.com/office/drawing/2014/main" val="561848544"/>
                    </a:ext>
                  </a:extLst>
                </a:gridCol>
                <a:gridCol w="1537043">
                  <a:extLst>
                    <a:ext uri="{9D8B030D-6E8A-4147-A177-3AD203B41FA5}">
                      <a16:colId xmlns:a16="http://schemas.microsoft.com/office/drawing/2014/main" val="3671619099"/>
                    </a:ext>
                  </a:extLst>
                </a:gridCol>
              </a:tblGrid>
              <a:tr h="575464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 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Movie 1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Movie 2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Movie 3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Movie 4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Movie 5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68698898"/>
                  </a:ext>
                </a:extLst>
              </a:tr>
              <a:tr h="575464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User 1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5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3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1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2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5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49389136"/>
                  </a:ext>
                </a:extLst>
              </a:tr>
              <a:tr h="575464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User 2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2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4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4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 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2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5977889"/>
                  </a:ext>
                </a:extLst>
              </a:tr>
              <a:tr h="575464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User 3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4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3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1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?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?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1211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7862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210D39D-AC5B-482C-A71B-336BA03DF64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111167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think-cell Slide" r:id="rId4" imgW="532" imgH="530" progId="TCLayout.ActiveDocument.1">
                  <p:embed/>
                </p:oleObj>
              </mc:Choice>
              <mc:Fallback>
                <p:oleObj name="think-cell Slide" r:id="rId4" imgW="532" imgH="53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A0FC79E-CD96-4122-BB52-4441A40CDB98}"/>
              </a:ext>
            </a:extLst>
          </p:cNvPr>
          <p:cNvSpPr/>
          <p:nvPr/>
        </p:nvSpPr>
        <p:spPr>
          <a:xfrm>
            <a:off x="0" y="0"/>
            <a:ext cx="4781725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24156F-BC7C-45C7-88FD-0AE0A67148B4}"/>
              </a:ext>
            </a:extLst>
          </p:cNvPr>
          <p:cNvSpPr txBox="1"/>
          <p:nvPr/>
        </p:nvSpPr>
        <p:spPr>
          <a:xfrm>
            <a:off x="704675" y="1409350"/>
            <a:ext cx="1959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89FD7D-B147-43AC-BA4D-23AB4F5BD715}"/>
              </a:ext>
            </a:extLst>
          </p:cNvPr>
          <p:cNvSpPr txBox="1"/>
          <p:nvPr/>
        </p:nvSpPr>
        <p:spPr>
          <a:xfrm>
            <a:off x="5209563" y="721453"/>
            <a:ext cx="51088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What are Recommendation Systems?</a:t>
            </a:r>
          </a:p>
          <a:p>
            <a:endParaRPr lang="en-GB" sz="2400" dirty="0"/>
          </a:p>
          <a:p>
            <a:r>
              <a:rPr lang="en-GB" sz="2400" dirty="0"/>
              <a:t>Types of Recommendation Systems</a:t>
            </a:r>
          </a:p>
          <a:p>
            <a:endParaRPr lang="en-GB" sz="2400" dirty="0"/>
          </a:p>
          <a:p>
            <a:r>
              <a:rPr lang="en-US" sz="2400" dirty="0"/>
              <a:t>Understanding the different types of</a:t>
            </a:r>
          </a:p>
          <a:p>
            <a:r>
              <a:rPr lang="en-GB" sz="2400" dirty="0"/>
              <a:t>Recommendation algorithms</a:t>
            </a:r>
          </a:p>
          <a:p>
            <a:endParaRPr lang="en-GB" sz="2400" dirty="0"/>
          </a:p>
          <a:p>
            <a:r>
              <a:rPr lang="en-GB" sz="2400" dirty="0"/>
              <a:t>A look into how Collaborative filtering works</a:t>
            </a:r>
          </a:p>
        </p:txBody>
      </p:sp>
    </p:spTree>
    <p:extLst>
      <p:ext uri="{BB962C8B-B14F-4D97-AF65-F5344CB8AC3E}">
        <p14:creationId xmlns:p14="http://schemas.microsoft.com/office/powerpoint/2010/main" val="1981441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6F10877-DEE8-4608-A1F1-EF88011C0C3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9" name="think-cell Slide" r:id="rId4" imgW="532" imgH="530" progId="TCLayout.ActiveDocument.1">
                  <p:embed/>
                </p:oleObj>
              </mc:Choice>
              <mc:Fallback>
                <p:oleObj name="think-cell Slide" r:id="rId4" imgW="532" imgH="53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6F10877-DEE8-4608-A1F1-EF88011C0C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ED90DFC-66A4-47A4-8494-4A953AC71F9E}"/>
              </a:ext>
            </a:extLst>
          </p:cNvPr>
          <p:cNvSpPr txBox="1"/>
          <p:nvPr/>
        </p:nvSpPr>
        <p:spPr>
          <a:xfrm>
            <a:off x="3579957" y="248418"/>
            <a:ext cx="4285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Collaborative Filtering</a:t>
            </a:r>
            <a:endParaRPr lang="en-GB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D51FB4-DD3F-49D0-BFB7-39C64FFB5C09}"/>
              </a:ext>
            </a:extLst>
          </p:cNvPr>
          <p:cNvSpPr txBox="1"/>
          <p:nvPr/>
        </p:nvSpPr>
        <p:spPr>
          <a:xfrm>
            <a:off x="2703917" y="1986839"/>
            <a:ext cx="6784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Given a set of ratings from past, recommend a movie for User 4</a:t>
            </a:r>
            <a:endParaRPr lang="en-GB" sz="28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11E9709-9A85-47A6-8DC5-AC18606A7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21464"/>
              </p:ext>
            </p:extLst>
          </p:nvPr>
        </p:nvGraphicFramePr>
        <p:xfrm>
          <a:off x="2199861" y="2367933"/>
          <a:ext cx="7792278" cy="27447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57745">
                  <a:extLst>
                    <a:ext uri="{9D8B030D-6E8A-4147-A177-3AD203B41FA5}">
                      <a16:colId xmlns:a16="http://schemas.microsoft.com/office/drawing/2014/main" val="3852255959"/>
                    </a:ext>
                  </a:extLst>
                </a:gridCol>
                <a:gridCol w="1697182">
                  <a:extLst>
                    <a:ext uri="{9D8B030D-6E8A-4147-A177-3AD203B41FA5}">
                      <a16:colId xmlns:a16="http://schemas.microsoft.com/office/drawing/2014/main" val="3806963262"/>
                    </a:ext>
                  </a:extLst>
                </a:gridCol>
                <a:gridCol w="1534843">
                  <a:extLst>
                    <a:ext uri="{9D8B030D-6E8A-4147-A177-3AD203B41FA5}">
                      <a16:colId xmlns:a16="http://schemas.microsoft.com/office/drawing/2014/main" val="3037009621"/>
                    </a:ext>
                  </a:extLst>
                </a:gridCol>
                <a:gridCol w="1549601">
                  <a:extLst>
                    <a:ext uri="{9D8B030D-6E8A-4147-A177-3AD203B41FA5}">
                      <a16:colId xmlns:a16="http://schemas.microsoft.com/office/drawing/2014/main" val="1118422976"/>
                    </a:ext>
                  </a:extLst>
                </a:gridCol>
                <a:gridCol w="1652907">
                  <a:extLst>
                    <a:ext uri="{9D8B030D-6E8A-4147-A177-3AD203B41FA5}">
                      <a16:colId xmlns:a16="http://schemas.microsoft.com/office/drawing/2014/main" val="2998793985"/>
                    </a:ext>
                  </a:extLst>
                </a:gridCol>
              </a:tblGrid>
              <a:tr h="39211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 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User 1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User 2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User 3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User 4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6081159"/>
                  </a:ext>
                </a:extLst>
              </a:tr>
              <a:tr h="39211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Movie 1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5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2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4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1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43746"/>
                  </a:ext>
                </a:extLst>
              </a:tr>
              <a:tr h="39211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Movie 2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3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4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3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5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40695458"/>
                  </a:ext>
                </a:extLst>
              </a:tr>
              <a:tr h="39211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Movie 3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1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4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1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4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7308331"/>
                  </a:ext>
                </a:extLst>
              </a:tr>
              <a:tr h="39211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Movie 4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2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1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 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?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04706668"/>
                  </a:ext>
                </a:extLst>
              </a:tr>
              <a:tr h="39211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Movie 5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5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2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4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?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16287256"/>
                  </a:ext>
                </a:extLst>
              </a:tr>
              <a:tr h="39211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Movie 6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3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5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3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?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4589421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17E4EC7-0322-447D-83BB-33E3CAE3ED42}"/>
              </a:ext>
            </a:extLst>
          </p:cNvPr>
          <p:cNvSpPr txBox="1"/>
          <p:nvPr/>
        </p:nvSpPr>
        <p:spPr>
          <a:xfrm>
            <a:off x="4721519" y="1402064"/>
            <a:ext cx="20028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Class Work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636086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6F10877-DEE8-4608-A1F1-EF88011C0C3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4" name="think-cell Slide" r:id="rId4" imgW="532" imgH="530" progId="TCLayout.ActiveDocument.1">
                  <p:embed/>
                </p:oleObj>
              </mc:Choice>
              <mc:Fallback>
                <p:oleObj name="think-cell Slide" r:id="rId4" imgW="532" imgH="53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6F10877-DEE8-4608-A1F1-EF88011C0C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ED90DFC-66A4-47A4-8494-4A953AC71F9E}"/>
              </a:ext>
            </a:extLst>
          </p:cNvPr>
          <p:cNvSpPr txBox="1"/>
          <p:nvPr/>
        </p:nvSpPr>
        <p:spPr>
          <a:xfrm>
            <a:off x="3579957" y="248418"/>
            <a:ext cx="4285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Collaborative Filtering</a:t>
            </a:r>
            <a:endParaRPr lang="en-GB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D51FB4-DD3F-49D0-BFB7-39C64FFB5C09}"/>
              </a:ext>
            </a:extLst>
          </p:cNvPr>
          <p:cNvSpPr txBox="1"/>
          <p:nvPr/>
        </p:nvSpPr>
        <p:spPr>
          <a:xfrm>
            <a:off x="1517786" y="1714576"/>
            <a:ext cx="9370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Given a set of ratings from past, recommend a movie for User 4</a:t>
            </a:r>
            <a:endParaRPr lang="en-GB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FE8740-CD06-4133-8DF8-CC619DAF7293}"/>
              </a:ext>
            </a:extLst>
          </p:cNvPr>
          <p:cNvSpPr txBox="1"/>
          <p:nvPr/>
        </p:nvSpPr>
        <p:spPr>
          <a:xfrm>
            <a:off x="4133283" y="5485831"/>
            <a:ext cx="3925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Answer: Recommend Movie 6</a:t>
            </a:r>
            <a:endParaRPr lang="en-GB" sz="3200" dirty="0">
              <a:solidFill>
                <a:srgbClr val="FF0000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11E9709-9A85-47A6-8DC5-AC18606A73E9}"/>
              </a:ext>
            </a:extLst>
          </p:cNvPr>
          <p:cNvGraphicFramePr>
            <a:graphicFrameLocks noGrp="1"/>
          </p:cNvGraphicFramePr>
          <p:nvPr/>
        </p:nvGraphicFramePr>
        <p:xfrm>
          <a:off x="2199861" y="2367933"/>
          <a:ext cx="7792278" cy="27447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57745">
                  <a:extLst>
                    <a:ext uri="{9D8B030D-6E8A-4147-A177-3AD203B41FA5}">
                      <a16:colId xmlns:a16="http://schemas.microsoft.com/office/drawing/2014/main" val="3852255959"/>
                    </a:ext>
                  </a:extLst>
                </a:gridCol>
                <a:gridCol w="1697182">
                  <a:extLst>
                    <a:ext uri="{9D8B030D-6E8A-4147-A177-3AD203B41FA5}">
                      <a16:colId xmlns:a16="http://schemas.microsoft.com/office/drawing/2014/main" val="3806963262"/>
                    </a:ext>
                  </a:extLst>
                </a:gridCol>
                <a:gridCol w="1534843">
                  <a:extLst>
                    <a:ext uri="{9D8B030D-6E8A-4147-A177-3AD203B41FA5}">
                      <a16:colId xmlns:a16="http://schemas.microsoft.com/office/drawing/2014/main" val="3037009621"/>
                    </a:ext>
                  </a:extLst>
                </a:gridCol>
                <a:gridCol w="1549601">
                  <a:extLst>
                    <a:ext uri="{9D8B030D-6E8A-4147-A177-3AD203B41FA5}">
                      <a16:colId xmlns:a16="http://schemas.microsoft.com/office/drawing/2014/main" val="1118422976"/>
                    </a:ext>
                  </a:extLst>
                </a:gridCol>
                <a:gridCol w="1652907">
                  <a:extLst>
                    <a:ext uri="{9D8B030D-6E8A-4147-A177-3AD203B41FA5}">
                      <a16:colId xmlns:a16="http://schemas.microsoft.com/office/drawing/2014/main" val="2998793985"/>
                    </a:ext>
                  </a:extLst>
                </a:gridCol>
              </a:tblGrid>
              <a:tr h="39211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 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User 1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User 2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User 3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User 4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6081159"/>
                  </a:ext>
                </a:extLst>
              </a:tr>
              <a:tr h="39211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Movie 1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5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2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4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1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43746"/>
                  </a:ext>
                </a:extLst>
              </a:tr>
              <a:tr h="39211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Movie 2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3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4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3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5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40695458"/>
                  </a:ext>
                </a:extLst>
              </a:tr>
              <a:tr h="39211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Movie 3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1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4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1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4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7308331"/>
                  </a:ext>
                </a:extLst>
              </a:tr>
              <a:tr h="39211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Movie 4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2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1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 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?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04706668"/>
                  </a:ext>
                </a:extLst>
              </a:tr>
              <a:tr h="39211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Movie 5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5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2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4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?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16287256"/>
                  </a:ext>
                </a:extLst>
              </a:tr>
              <a:tr h="39211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Movie 6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3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5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3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?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4589421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17E4EC7-0322-447D-83BB-33E3CAE3ED42}"/>
              </a:ext>
            </a:extLst>
          </p:cNvPr>
          <p:cNvSpPr txBox="1"/>
          <p:nvPr/>
        </p:nvSpPr>
        <p:spPr>
          <a:xfrm>
            <a:off x="4607962" y="1003176"/>
            <a:ext cx="2229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Class Work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2023715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6F10877-DEE8-4608-A1F1-EF88011C0C3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708226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" name="think-cell Slide" r:id="rId4" imgW="532" imgH="530" progId="TCLayout.ActiveDocument.1">
                  <p:embed/>
                </p:oleObj>
              </mc:Choice>
              <mc:Fallback>
                <p:oleObj name="think-cell Slide" r:id="rId4" imgW="532" imgH="53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8" name="Picture 2" descr="Image result for user icon">
            <a:extLst>
              <a:ext uri="{FF2B5EF4-FFF2-40B4-BE49-F238E27FC236}">
                <a16:creationId xmlns:a16="http://schemas.microsoft.com/office/drawing/2014/main" id="{EEDD91FA-70D0-4175-9C6B-EA50B7889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158" y="171148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0D2C919-3408-4A86-8DC2-05E6ADD81D3B}"/>
              </a:ext>
            </a:extLst>
          </p:cNvPr>
          <p:cNvCxnSpPr/>
          <p:nvPr/>
        </p:nvCxnSpPr>
        <p:spPr>
          <a:xfrm flipH="1">
            <a:off x="7225716" y="1484984"/>
            <a:ext cx="880844" cy="4530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CF3998-0BB5-4B76-A3BA-1DB03535BF9A}"/>
              </a:ext>
            </a:extLst>
          </p:cNvPr>
          <p:cNvCxnSpPr>
            <a:cxnSpLocks/>
          </p:cNvCxnSpPr>
          <p:nvPr/>
        </p:nvCxnSpPr>
        <p:spPr>
          <a:xfrm>
            <a:off x="4160939" y="1619075"/>
            <a:ext cx="1146781" cy="3651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1" name="Picture 5" descr="Related image">
            <a:extLst>
              <a:ext uri="{FF2B5EF4-FFF2-40B4-BE49-F238E27FC236}">
                <a16:creationId xmlns:a16="http://schemas.microsoft.com/office/drawing/2014/main" id="{DFAEE3AC-2095-4F6F-B1AA-6855ED302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615" y="559266"/>
            <a:ext cx="1688983" cy="168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5C9D13-4E4C-4318-ABED-F04ED92837C7}"/>
              </a:ext>
            </a:extLst>
          </p:cNvPr>
          <p:cNvSpPr txBox="1"/>
          <p:nvPr/>
        </p:nvSpPr>
        <p:spPr>
          <a:xfrm>
            <a:off x="385893" y="283191"/>
            <a:ext cx="54743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Recommendation System</a:t>
            </a:r>
          </a:p>
        </p:txBody>
      </p:sp>
      <p:pic>
        <p:nvPicPr>
          <p:cNvPr id="4103" name="Picture 7" descr="Image result for movie icon">
            <a:extLst>
              <a:ext uri="{FF2B5EF4-FFF2-40B4-BE49-F238E27FC236}">
                <a16:creationId xmlns:a16="http://schemas.microsoft.com/office/drawing/2014/main" id="{6DB20EA5-F2DC-4599-BD96-BA00A6849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774" y="3568370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71B61F-38CD-4F3C-96DF-5FF8869593ED}"/>
              </a:ext>
            </a:extLst>
          </p:cNvPr>
          <p:cNvCxnSpPr>
            <a:cxnSpLocks/>
          </p:cNvCxnSpPr>
          <p:nvPr/>
        </p:nvCxnSpPr>
        <p:spPr>
          <a:xfrm flipV="1">
            <a:off x="4043492" y="3212983"/>
            <a:ext cx="1073792" cy="8282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5" name="Picture 9" descr="Related image">
            <a:extLst>
              <a:ext uri="{FF2B5EF4-FFF2-40B4-BE49-F238E27FC236}">
                <a16:creationId xmlns:a16="http://schemas.microsoft.com/office/drawing/2014/main" id="{9FF8491A-7536-4A92-917A-66451D842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375" y="1116581"/>
            <a:ext cx="1307564" cy="127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937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6F10877-DEE8-4608-A1F1-EF88011C0C3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9" name="think-cell Slide" r:id="rId4" imgW="532" imgH="530" progId="TCLayout.ActiveDocument.1">
                  <p:embed/>
                </p:oleObj>
              </mc:Choice>
              <mc:Fallback>
                <p:oleObj name="think-cell Slide" r:id="rId4" imgW="532" imgH="53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6F10877-DEE8-4608-A1F1-EF88011C0C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8" name="Picture 2" descr="Image result for user icon">
            <a:extLst>
              <a:ext uri="{FF2B5EF4-FFF2-40B4-BE49-F238E27FC236}">
                <a16:creationId xmlns:a16="http://schemas.microsoft.com/office/drawing/2014/main" id="{EEDD91FA-70D0-4175-9C6B-EA50B7889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158" y="171148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0D2C919-3408-4A86-8DC2-05E6ADD81D3B}"/>
              </a:ext>
            </a:extLst>
          </p:cNvPr>
          <p:cNvCxnSpPr/>
          <p:nvPr/>
        </p:nvCxnSpPr>
        <p:spPr>
          <a:xfrm flipH="1">
            <a:off x="6832407" y="2021746"/>
            <a:ext cx="880844" cy="4530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CF3998-0BB5-4B76-A3BA-1DB03535BF9A}"/>
              </a:ext>
            </a:extLst>
          </p:cNvPr>
          <p:cNvCxnSpPr>
            <a:cxnSpLocks/>
          </p:cNvCxnSpPr>
          <p:nvPr/>
        </p:nvCxnSpPr>
        <p:spPr>
          <a:xfrm>
            <a:off x="4160939" y="1619075"/>
            <a:ext cx="1146781" cy="3651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1" name="Picture 5" descr="Related image">
            <a:extLst>
              <a:ext uri="{FF2B5EF4-FFF2-40B4-BE49-F238E27FC236}">
                <a16:creationId xmlns:a16="http://schemas.microsoft.com/office/drawing/2014/main" id="{DFAEE3AC-2095-4F6F-B1AA-6855ED302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063" y="1139701"/>
            <a:ext cx="1688983" cy="168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5C9D13-4E4C-4318-ABED-F04ED92837C7}"/>
              </a:ext>
            </a:extLst>
          </p:cNvPr>
          <p:cNvSpPr txBox="1"/>
          <p:nvPr/>
        </p:nvSpPr>
        <p:spPr>
          <a:xfrm>
            <a:off x="329963" y="255039"/>
            <a:ext cx="4941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Recommendation System</a:t>
            </a:r>
          </a:p>
        </p:txBody>
      </p:sp>
      <p:pic>
        <p:nvPicPr>
          <p:cNvPr id="4103" name="Picture 7" descr="Image result for movie icon">
            <a:extLst>
              <a:ext uri="{FF2B5EF4-FFF2-40B4-BE49-F238E27FC236}">
                <a16:creationId xmlns:a16="http://schemas.microsoft.com/office/drawing/2014/main" id="{6DB20EA5-F2DC-4599-BD96-BA00A6849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774" y="3568370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71B61F-38CD-4F3C-96DF-5FF8869593ED}"/>
              </a:ext>
            </a:extLst>
          </p:cNvPr>
          <p:cNvCxnSpPr>
            <a:cxnSpLocks/>
          </p:cNvCxnSpPr>
          <p:nvPr/>
        </p:nvCxnSpPr>
        <p:spPr>
          <a:xfrm flipV="1">
            <a:off x="4043492" y="3212983"/>
            <a:ext cx="1073792" cy="8282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5" name="Picture 9" descr="Related image">
            <a:extLst>
              <a:ext uri="{FF2B5EF4-FFF2-40B4-BE49-F238E27FC236}">
                <a16:creationId xmlns:a16="http://schemas.microsoft.com/office/drawing/2014/main" id="{9FF8491A-7536-4A92-917A-66451D842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375" y="1116581"/>
            <a:ext cx="1307564" cy="127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netflix icon">
            <a:extLst>
              <a:ext uri="{FF2B5EF4-FFF2-40B4-BE49-F238E27FC236}">
                <a16:creationId xmlns:a16="http://schemas.microsoft.com/office/drawing/2014/main" id="{4E38C50D-C77B-4632-BF69-FDA7F78C3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896" y="5536385"/>
            <a:ext cx="1655926" cy="96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youtube icon">
            <a:extLst>
              <a:ext uri="{FF2B5EF4-FFF2-40B4-BE49-F238E27FC236}">
                <a16:creationId xmlns:a16="http://schemas.microsoft.com/office/drawing/2014/main" id="{4EC3E1E9-D97C-4986-8979-37FD75E6CA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7" t="27097" r="16722" b="33205"/>
          <a:stretch/>
        </p:blipFill>
        <p:spPr bwMode="auto">
          <a:xfrm>
            <a:off x="3740890" y="5536385"/>
            <a:ext cx="2579384" cy="87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amazon icon">
            <a:extLst>
              <a:ext uri="{FF2B5EF4-FFF2-40B4-BE49-F238E27FC236}">
                <a16:creationId xmlns:a16="http://schemas.microsoft.com/office/drawing/2014/main" id="{091BDF03-3F50-4F65-BE1E-4F5B31DF0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876" y="5878844"/>
            <a:ext cx="1779280" cy="52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elated image">
            <a:extLst>
              <a:ext uri="{FF2B5EF4-FFF2-40B4-BE49-F238E27FC236}">
                <a16:creationId xmlns:a16="http://schemas.microsoft.com/office/drawing/2014/main" id="{CEA81D8F-C194-4405-AC83-5272A8CC8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758" y="5519256"/>
            <a:ext cx="1069313" cy="106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E470F6-BA9E-4C36-BE51-E5BBB39A78BF}"/>
              </a:ext>
            </a:extLst>
          </p:cNvPr>
          <p:cNvSpPr txBox="1"/>
          <p:nvPr/>
        </p:nvSpPr>
        <p:spPr>
          <a:xfrm>
            <a:off x="7391684" y="3838233"/>
            <a:ext cx="465672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All the major platforms</a:t>
            </a:r>
          </a:p>
          <a:p>
            <a:r>
              <a:rPr lang="en-GB" sz="2800" dirty="0"/>
              <a:t>we use today use </a:t>
            </a:r>
            <a:r>
              <a:rPr lang="en-GB" sz="2800" dirty="0" err="1"/>
              <a:t>RecSys</a:t>
            </a:r>
            <a:r>
              <a:rPr lang="en-GB" sz="2800" dirty="0"/>
              <a:t> to</a:t>
            </a:r>
          </a:p>
          <a:p>
            <a:r>
              <a:rPr lang="en-GB" sz="2800" dirty="0"/>
              <a:t>Improve their user experience.</a:t>
            </a:r>
          </a:p>
        </p:txBody>
      </p:sp>
    </p:spTree>
    <p:extLst>
      <p:ext uri="{BB962C8B-B14F-4D97-AF65-F5344CB8AC3E}">
        <p14:creationId xmlns:p14="http://schemas.microsoft.com/office/powerpoint/2010/main" val="2171927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6F10877-DEE8-4608-A1F1-EF88011C0C3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280954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5" name="think-cell Slide" r:id="rId4" imgW="532" imgH="530" progId="TCLayout.ActiveDocument.1">
                  <p:embed/>
                </p:oleObj>
              </mc:Choice>
              <mc:Fallback>
                <p:oleObj name="think-cell Slide" r:id="rId4" imgW="532" imgH="53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6F10877-DEE8-4608-A1F1-EF88011C0C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01" name="Picture 5" descr="Related image">
            <a:extLst>
              <a:ext uri="{FF2B5EF4-FFF2-40B4-BE49-F238E27FC236}">
                <a16:creationId xmlns:a16="http://schemas.microsoft.com/office/drawing/2014/main" id="{DFAEE3AC-2095-4F6F-B1AA-6855ED302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7200" y="2004740"/>
            <a:ext cx="1414395" cy="141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5C9D13-4E4C-4318-ABED-F04ED92837C7}"/>
              </a:ext>
            </a:extLst>
          </p:cNvPr>
          <p:cNvSpPr txBox="1"/>
          <p:nvPr/>
        </p:nvSpPr>
        <p:spPr>
          <a:xfrm>
            <a:off x="329963" y="255039"/>
            <a:ext cx="4977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People and Products</a:t>
            </a:r>
          </a:p>
        </p:txBody>
      </p:sp>
      <p:pic>
        <p:nvPicPr>
          <p:cNvPr id="4105" name="Picture 9" descr="Related image">
            <a:extLst>
              <a:ext uri="{FF2B5EF4-FFF2-40B4-BE49-F238E27FC236}">
                <a16:creationId xmlns:a16="http://schemas.microsoft.com/office/drawing/2014/main" id="{9FF8491A-7536-4A92-917A-66451D842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886" y="1531861"/>
            <a:ext cx="1307564" cy="127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mobile phone icon vector">
            <a:extLst>
              <a:ext uri="{FF2B5EF4-FFF2-40B4-BE49-F238E27FC236}">
                <a16:creationId xmlns:a16="http://schemas.microsoft.com/office/drawing/2014/main" id="{A4810269-7C59-4928-9957-8296D03AB3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0" t="5583" r="31676" b="4034"/>
          <a:stretch/>
        </p:blipFill>
        <p:spPr bwMode="auto">
          <a:xfrm>
            <a:off x="9637371" y="4070666"/>
            <a:ext cx="479658" cy="84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earphone icon vector">
            <a:extLst>
              <a:ext uri="{FF2B5EF4-FFF2-40B4-BE49-F238E27FC236}">
                <a16:creationId xmlns:a16="http://schemas.microsoft.com/office/drawing/2014/main" id="{20BA67FE-C68A-45E5-B815-DCC2988EE2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3" t="13379" r="24347" b="12994"/>
          <a:stretch/>
        </p:blipFill>
        <p:spPr bwMode="auto">
          <a:xfrm>
            <a:off x="7805536" y="3122052"/>
            <a:ext cx="1184385" cy="1132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Image result for movie icon">
            <a:extLst>
              <a:ext uri="{FF2B5EF4-FFF2-40B4-BE49-F238E27FC236}">
                <a16:creationId xmlns:a16="http://schemas.microsoft.com/office/drawing/2014/main" id="{6DB20EA5-F2DC-4599-BD96-BA00A6849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164" y="2711938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user icon vector">
            <a:extLst>
              <a:ext uri="{FF2B5EF4-FFF2-40B4-BE49-F238E27FC236}">
                <a16:creationId xmlns:a16="http://schemas.microsoft.com/office/drawing/2014/main" id="{CA94975C-E509-42AF-969A-AD6D0A1D46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33"/>
          <a:stretch/>
        </p:blipFill>
        <p:spPr bwMode="auto">
          <a:xfrm>
            <a:off x="1580750" y="3263700"/>
            <a:ext cx="1022710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Image result for user icon vector">
            <a:extLst>
              <a:ext uri="{FF2B5EF4-FFF2-40B4-BE49-F238E27FC236}">
                <a16:creationId xmlns:a16="http://schemas.microsoft.com/office/drawing/2014/main" id="{0795AD5F-2E4D-4780-A6C1-713280C058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58"/>
          <a:stretch/>
        </p:blipFill>
        <p:spPr bwMode="auto">
          <a:xfrm>
            <a:off x="2420655" y="2348259"/>
            <a:ext cx="840458" cy="92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user icon">
            <a:extLst>
              <a:ext uri="{FF2B5EF4-FFF2-40B4-BE49-F238E27FC236}">
                <a16:creationId xmlns:a16="http://schemas.microsoft.com/office/drawing/2014/main" id="{EEDD91FA-70D0-4175-9C6B-EA50B7889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93" y="2319052"/>
            <a:ext cx="1022709" cy="102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D90DFC-66A4-47A4-8494-4A953AC71F9E}"/>
              </a:ext>
            </a:extLst>
          </p:cNvPr>
          <p:cNvSpPr txBox="1"/>
          <p:nvPr/>
        </p:nvSpPr>
        <p:spPr>
          <a:xfrm>
            <a:off x="4255289" y="2741596"/>
            <a:ext cx="32342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Humans are unique</a:t>
            </a:r>
          </a:p>
          <a:p>
            <a:pPr algn="ctr"/>
            <a:r>
              <a:rPr lang="en-GB" sz="2400" dirty="0"/>
              <a:t>so are there preferences</a:t>
            </a:r>
          </a:p>
          <a:p>
            <a:pPr algn="ctr"/>
            <a:r>
              <a:rPr lang="en-GB" sz="2400" dirty="0"/>
              <a:t>and requirements.</a:t>
            </a:r>
          </a:p>
        </p:txBody>
      </p:sp>
      <p:pic>
        <p:nvPicPr>
          <p:cNvPr id="6154" name="Picture 10" descr="Image result for user icon vector">
            <a:extLst>
              <a:ext uri="{FF2B5EF4-FFF2-40B4-BE49-F238E27FC236}">
                <a16:creationId xmlns:a16="http://schemas.microsoft.com/office/drawing/2014/main" id="{93AF54F2-C103-4C5F-83EB-723938050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062" y="3429000"/>
            <a:ext cx="1142628" cy="114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300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6F10877-DEE8-4608-A1F1-EF88011C0C3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4" name="think-cell Slide" r:id="rId4" imgW="532" imgH="530" progId="TCLayout.ActiveDocument.1">
                  <p:embed/>
                </p:oleObj>
              </mc:Choice>
              <mc:Fallback>
                <p:oleObj name="think-cell Slide" r:id="rId4" imgW="532" imgH="53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6F10877-DEE8-4608-A1F1-EF88011C0C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01" name="Picture 5" descr="Related image">
            <a:extLst>
              <a:ext uri="{FF2B5EF4-FFF2-40B4-BE49-F238E27FC236}">
                <a16:creationId xmlns:a16="http://schemas.microsoft.com/office/drawing/2014/main" id="{DFAEE3AC-2095-4F6F-B1AA-6855ED302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399" y="5476773"/>
            <a:ext cx="976585" cy="97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mobile phone icon vector">
            <a:extLst>
              <a:ext uri="{FF2B5EF4-FFF2-40B4-BE49-F238E27FC236}">
                <a16:creationId xmlns:a16="http://schemas.microsoft.com/office/drawing/2014/main" id="{A4810269-7C59-4928-9957-8296D03AB3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0" t="5583" r="31676" b="4034"/>
          <a:stretch/>
        </p:blipFill>
        <p:spPr bwMode="auto">
          <a:xfrm>
            <a:off x="1507862" y="2427130"/>
            <a:ext cx="479658" cy="84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earphone icon vector">
            <a:extLst>
              <a:ext uri="{FF2B5EF4-FFF2-40B4-BE49-F238E27FC236}">
                <a16:creationId xmlns:a16="http://schemas.microsoft.com/office/drawing/2014/main" id="{20BA67FE-C68A-45E5-B815-DCC2988EE2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3" t="13379" r="24347" b="12994"/>
          <a:stretch/>
        </p:blipFill>
        <p:spPr bwMode="auto">
          <a:xfrm>
            <a:off x="1752819" y="1556465"/>
            <a:ext cx="654930" cy="62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Image result for movie icon">
            <a:extLst>
              <a:ext uri="{FF2B5EF4-FFF2-40B4-BE49-F238E27FC236}">
                <a16:creationId xmlns:a16="http://schemas.microsoft.com/office/drawing/2014/main" id="{6DB20EA5-F2DC-4599-BD96-BA00A6849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719" y="4303950"/>
            <a:ext cx="654931" cy="65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user icon vector">
            <a:extLst>
              <a:ext uri="{FF2B5EF4-FFF2-40B4-BE49-F238E27FC236}">
                <a16:creationId xmlns:a16="http://schemas.microsoft.com/office/drawing/2014/main" id="{CA94975C-E509-42AF-969A-AD6D0A1D46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33"/>
          <a:stretch/>
        </p:blipFill>
        <p:spPr bwMode="auto">
          <a:xfrm>
            <a:off x="521562" y="1224333"/>
            <a:ext cx="1022710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Image result for user icon vector">
            <a:extLst>
              <a:ext uri="{FF2B5EF4-FFF2-40B4-BE49-F238E27FC236}">
                <a16:creationId xmlns:a16="http://schemas.microsoft.com/office/drawing/2014/main" id="{0795AD5F-2E4D-4780-A6C1-713280C058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58"/>
          <a:stretch/>
        </p:blipFill>
        <p:spPr bwMode="auto">
          <a:xfrm>
            <a:off x="521562" y="4273451"/>
            <a:ext cx="1043803" cy="114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D90DFC-66A4-47A4-8494-4A953AC71F9E}"/>
              </a:ext>
            </a:extLst>
          </p:cNvPr>
          <p:cNvSpPr txBox="1"/>
          <p:nvPr/>
        </p:nvSpPr>
        <p:spPr>
          <a:xfrm>
            <a:off x="4385867" y="848438"/>
            <a:ext cx="32342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Humans are unique</a:t>
            </a:r>
          </a:p>
          <a:p>
            <a:r>
              <a:rPr lang="en-GB" sz="2400" dirty="0"/>
              <a:t>so are there preferences</a:t>
            </a:r>
          </a:p>
          <a:p>
            <a:r>
              <a:rPr lang="en-GB" sz="2400" dirty="0"/>
              <a:t>and requirements.</a:t>
            </a:r>
          </a:p>
        </p:txBody>
      </p:sp>
      <p:pic>
        <p:nvPicPr>
          <p:cNvPr id="7172" name="Picture 4" descr="Image result for games icon vector">
            <a:extLst>
              <a:ext uri="{FF2B5EF4-FFF2-40B4-BE49-F238E27FC236}">
                <a16:creationId xmlns:a16="http://schemas.microsoft.com/office/drawing/2014/main" id="{EECE8D70-0621-4D81-99A8-0E607C32CC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0" t="21270" r="11270" b="30768"/>
          <a:stretch/>
        </p:blipFill>
        <p:spPr bwMode="auto">
          <a:xfrm>
            <a:off x="2172272" y="2295896"/>
            <a:ext cx="1089087" cy="71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mage result for hair icon vector">
            <a:extLst>
              <a:ext uri="{FF2B5EF4-FFF2-40B4-BE49-F238E27FC236}">
                <a16:creationId xmlns:a16="http://schemas.microsoft.com/office/drawing/2014/main" id="{BF7F0CAC-30D4-4175-80EA-78DC02A1C5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2" t="10979" r="28536" b="6024"/>
          <a:stretch/>
        </p:blipFill>
        <p:spPr bwMode="auto">
          <a:xfrm>
            <a:off x="2370460" y="5320886"/>
            <a:ext cx="692711" cy="113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D2B132-D214-44AF-8F37-9C71C0C2496F}"/>
              </a:ext>
            </a:extLst>
          </p:cNvPr>
          <p:cNvSpPr/>
          <p:nvPr/>
        </p:nvSpPr>
        <p:spPr>
          <a:xfrm>
            <a:off x="4065074" y="820545"/>
            <a:ext cx="45719" cy="54706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7329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6F10877-DEE8-4608-A1F1-EF88011C0C3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" name="think-cell Slide" r:id="rId4" imgW="532" imgH="530" progId="TCLayout.ActiveDocument.1">
                  <p:embed/>
                </p:oleObj>
              </mc:Choice>
              <mc:Fallback>
                <p:oleObj name="think-cell Slide" r:id="rId4" imgW="532" imgH="53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6F10877-DEE8-4608-A1F1-EF88011C0C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01" name="Picture 5" descr="Related image">
            <a:extLst>
              <a:ext uri="{FF2B5EF4-FFF2-40B4-BE49-F238E27FC236}">
                <a16:creationId xmlns:a16="http://schemas.microsoft.com/office/drawing/2014/main" id="{DFAEE3AC-2095-4F6F-B1AA-6855ED302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399" y="5476773"/>
            <a:ext cx="976585" cy="97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mobile phone icon vector">
            <a:extLst>
              <a:ext uri="{FF2B5EF4-FFF2-40B4-BE49-F238E27FC236}">
                <a16:creationId xmlns:a16="http://schemas.microsoft.com/office/drawing/2014/main" id="{A4810269-7C59-4928-9957-8296D03AB3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0" t="5583" r="31676" b="4034"/>
          <a:stretch/>
        </p:blipFill>
        <p:spPr bwMode="auto">
          <a:xfrm>
            <a:off x="1507862" y="2427130"/>
            <a:ext cx="479658" cy="84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earphone icon vector">
            <a:extLst>
              <a:ext uri="{FF2B5EF4-FFF2-40B4-BE49-F238E27FC236}">
                <a16:creationId xmlns:a16="http://schemas.microsoft.com/office/drawing/2014/main" id="{20BA67FE-C68A-45E5-B815-DCC2988EE2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3" t="13379" r="24347" b="12994"/>
          <a:stretch/>
        </p:blipFill>
        <p:spPr bwMode="auto">
          <a:xfrm>
            <a:off x="1752819" y="1556465"/>
            <a:ext cx="654930" cy="62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Image result for movie icon">
            <a:extLst>
              <a:ext uri="{FF2B5EF4-FFF2-40B4-BE49-F238E27FC236}">
                <a16:creationId xmlns:a16="http://schemas.microsoft.com/office/drawing/2014/main" id="{6DB20EA5-F2DC-4599-BD96-BA00A6849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719" y="4303950"/>
            <a:ext cx="654931" cy="65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user icon vector">
            <a:extLst>
              <a:ext uri="{FF2B5EF4-FFF2-40B4-BE49-F238E27FC236}">
                <a16:creationId xmlns:a16="http://schemas.microsoft.com/office/drawing/2014/main" id="{CA94975C-E509-42AF-969A-AD6D0A1D46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33"/>
          <a:stretch/>
        </p:blipFill>
        <p:spPr bwMode="auto">
          <a:xfrm>
            <a:off x="521562" y="1224333"/>
            <a:ext cx="1022710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Image result for user icon vector">
            <a:extLst>
              <a:ext uri="{FF2B5EF4-FFF2-40B4-BE49-F238E27FC236}">
                <a16:creationId xmlns:a16="http://schemas.microsoft.com/office/drawing/2014/main" id="{0795AD5F-2E4D-4780-A6C1-713280C058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58"/>
          <a:stretch/>
        </p:blipFill>
        <p:spPr bwMode="auto">
          <a:xfrm>
            <a:off x="521562" y="4273451"/>
            <a:ext cx="1043803" cy="114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D90DFC-66A4-47A4-8494-4A953AC71F9E}"/>
              </a:ext>
            </a:extLst>
          </p:cNvPr>
          <p:cNvSpPr txBox="1"/>
          <p:nvPr/>
        </p:nvSpPr>
        <p:spPr>
          <a:xfrm>
            <a:off x="4385867" y="848438"/>
            <a:ext cx="32342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Humans are unique</a:t>
            </a:r>
          </a:p>
          <a:p>
            <a:r>
              <a:rPr lang="en-GB" sz="2400" dirty="0"/>
              <a:t>so are there preferences</a:t>
            </a:r>
          </a:p>
          <a:p>
            <a:r>
              <a:rPr lang="en-GB" sz="2400" dirty="0"/>
              <a:t>and requirements.</a:t>
            </a:r>
          </a:p>
        </p:txBody>
      </p:sp>
      <p:pic>
        <p:nvPicPr>
          <p:cNvPr id="7172" name="Picture 4" descr="Image result for games icon vector">
            <a:extLst>
              <a:ext uri="{FF2B5EF4-FFF2-40B4-BE49-F238E27FC236}">
                <a16:creationId xmlns:a16="http://schemas.microsoft.com/office/drawing/2014/main" id="{EECE8D70-0621-4D81-99A8-0E607C32CC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0" t="21270" r="11270" b="30768"/>
          <a:stretch/>
        </p:blipFill>
        <p:spPr bwMode="auto">
          <a:xfrm>
            <a:off x="2172272" y="2295896"/>
            <a:ext cx="1089087" cy="71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mage result for hair icon vector">
            <a:extLst>
              <a:ext uri="{FF2B5EF4-FFF2-40B4-BE49-F238E27FC236}">
                <a16:creationId xmlns:a16="http://schemas.microsoft.com/office/drawing/2014/main" id="{BF7F0CAC-30D4-4175-80EA-78DC02A1C5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2" t="10979" r="28536" b="6024"/>
          <a:stretch/>
        </p:blipFill>
        <p:spPr bwMode="auto">
          <a:xfrm>
            <a:off x="2370460" y="5320886"/>
            <a:ext cx="692711" cy="113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D2B132-D214-44AF-8F37-9C71C0C2496F}"/>
              </a:ext>
            </a:extLst>
          </p:cNvPr>
          <p:cNvSpPr/>
          <p:nvPr/>
        </p:nvSpPr>
        <p:spPr>
          <a:xfrm>
            <a:off x="4065074" y="820545"/>
            <a:ext cx="45719" cy="54706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1B18AB-3B92-4E38-B37C-A881CE1F706E}"/>
              </a:ext>
            </a:extLst>
          </p:cNvPr>
          <p:cNvSpPr txBox="1"/>
          <p:nvPr/>
        </p:nvSpPr>
        <p:spPr>
          <a:xfrm>
            <a:off x="4385866" y="2623646"/>
            <a:ext cx="39230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Some users have a preference</a:t>
            </a:r>
          </a:p>
          <a:p>
            <a:r>
              <a:rPr lang="en-GB" sz="2400" dirty="0"/>
              <a:t>for some specific products</a:t>
            </a:r>
          </a:p>
        </p:txBody>
      </p:sp>
    </p:spTree>
    <p:extLst>
      <p:ext uri="{BB962C8B-B14F-4D97-AF65-F5344CB8AC3E}">
        <p14:creationId xmlns:p14="http://schemas.microsoft.com/office/powerpoint/2010/main" val="2879732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6F10877-DEE8-4608-A1F1-EF88011C0C3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8" name="think-cell Slide" r:id="rId4" imgW="532" imgH="530" progId="TCLayout.ActiveDocument.1">
                  <p:embed/>
                </p:oleObj>
              </mc:Choice>
              <mc:Fallback>
                <p:oleObj name="think-cell Slide" r:id="rId4" imgW="532" imgH="53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6F10877-DEE8-4608-A1F1-EF88011C0C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01" name="Picture 5" descr="Related image">
            <a:extLst>
              <a:ext uri="{FF2B5EF4-FFF2-40B4-BE49-F238E27FC236}">
                <a16:creationId xmlns:a16="http://schemas.microsoft.com/office/drawing/2014/main" id="{DFAEE3AC-2095-4F6F-B1AA-6855ED302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860" y="4804711"/>
            <a:ext cx="976585" cy="97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mobile phone icon vector">
            <a:extLst>
              <a:ext uri="{FF2B5EF4-FFF2-40B4-BE49-F238E27FC236}">
                <a16:creationId xmlns:a16="http://schemas.microsoft.com/office/drawing/2014/main" id="{A4810269-7C59-4928-9957-8296D03AB3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0" t="5583" r="31676" b="4034"/>
          <a:stretch/>
        </p:blipFill>
        <p:spPr bwMode="auto">
          <a:xfrm>
            <a:off x="1507862" y="2427130"/>
            <a:ext cx="479658" cy="84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earphone icon vector">
            <a:extLst>
              <a:ext uri="{FF2B5EF4-FFF2-40B4-BE49-F238E27FC236}">
                <a16:creationId xmlns:a16="http://schemas.microsoft.com/office/drawing/2014/main" id="{20BA67FE-C68A-45E5-B815-DCC2988EE2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3" t="13379" r="24347" b="12994"/>
          <a:stretch/>
        </p:blipFill>
        <p:spPr bwMode="auto">
          <a:xfrm>
            <a:off x="1781913" y="1179154"/>
            <a:ext cx="654930" cy="62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Image result for movie icon">
            <a:extLst>
              <a:ext uri="{FF2B5EF4-FFF2-40B4-BE49-F238E27FC236}">
                <a16:creationId xmlns:a16="http://schemas.microsoft.com/office/drawing/2014/main" id="{6DB20EA5-F2DC-4599-BD96-BA00A6849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719" y="4303950"/>
            <a:ext cx="654931" cy="65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user icon vector">
            <a:extLst>
              <a:ext uri="{FF2B5EF4-FFF2-40B4-BE49-F238E27FC236}">
                <a16:creationId xmlns:a16="http://schemas.microsoft.com/office/drawing/2014/main" id="{CA94975C-E509-42AF-969A-AD6D0A1D46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33"/>
          <a:stretch/>
        </p:blipFill>
        <p:spPr bwMode="auto">
          <a:xfrm>
            <a:off x="521562" y="1224333"/>
            <a:ext cx="1022710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Image result for user icon vector">
            <a:extLst>
              <a:ext uri="{FF2B5EF4-FFF2-40B4-BE49-F238E27FC236}">
                <a16:creationId xmlns:a16="http://schemas.microsoft.com/office/drawing/2014/main" id="{0795AD5F-2E4D-4780-A6C1-713280C058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58"/>
          <a:stretch/>
        </p:blipFill>
        <p:spPr bwMode="auto">
          <a:xfrm>
            <a:off x="521562" y="4273451"/>
            <a:ext cx="1043803" cy="114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D90DFC-66A4-47A4-8494-4A953AC71F9E}"/>
              </a:ext>
            </a:extLst>
          </p:cNvPr>
          <p:cNvSpPr txBox="1"/>
          <p:nvPr/>
        </p:nvSpPr>
        <p:spPr>
          <a:xfrm>
            <a:off x="4385867" y="848438"/>
            <a:ext cx="32342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Humans are unique</a:t>
            </a:r>
          </a:p>
          <a:p>
            <a:r>
              <a:rPr lang="en-GB" sz="2400" dirty="0"/>
              <a:t>so are there preferences</a:t>
            </a:r>
          </a:p>
          <a:p>
            <a:r>
              <a:rPr lang="en-GB" sz="2400" dirty="0"/>
              <a:t>and requirements.</a:t>
            </a:r>
          </a:p>
        </p:txBody>
      </p:sp>
      <p:pic>
        <p:nvPicPr>
          <p:cNvPr id="7172" name="Picture 4" descr="Image result for games icon vector">
            <a:extLst>
              <a:ext uri="{FF2B5EF4-FFF2-40B4-BE49-F238E27FC236}">
                <a16:creationId xmlns:a16="http://schemas.microsoft.com/office/drawing/2014/main" id="{EECE8D70-0621-4D81-99A8-0E607C32CC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0" t="21270" r="11270" b="30768"/>
          <a:stretch/>
        </p:blipFill>
        <p:spPr bwMode="auto">
          <a:xfrm>
            <a:off x="2299155" y="1833295"/>
            <a:ext cx="1089087" cy="71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mage result for hair icon vector">
            <a:extLst>
              <a:ext uri="{FF2B5EF4-FFF2-40B4-BE49-F238E27FC236}">
                <a16:creationId xmlns:a16="http://schemas.microsoft.com/office/drawing/2014/main" id="{BF7F0CAC-30D4-4175-80EA-78DC02A1C5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2" t="10979" r="28536" b="6024"/>
          <a:stretch/>
        </p:blipFill>
        <p:spPr bwMode="auto">
          <a:xfrm>
            <a:off x="1661685" y="5356368"/>
            <a:ext cx="692711" cy="113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D2B132-D214-44AF-8F37-9C71C0C2496F}"/>
              </a:ext>
            </a:extLst>
          </p:cNvPr>
          <p:cNvSpPr/>
          <p:nvPr/>
        </p:nvSpPr>
        <p:spPr>
          <a:xfrm>
            <a:off x="4065074" y="820545"/>
            <a:ext cx="45719" cy="54706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1B18AB-3B92-4E38-B37C-A881CE1F706E}"/>
              </a:ext>
            </a:extLst>
          </p:cNvPr>
          <p:cNvSpPr txBox="1"/>
          <p:nvPr/>
        </p:nvSpPr>
        <p:spPr>
          <a:xfrm>
            <a:off x="4385866" y="2623646"/>
            <a:ext cx="39230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Some users have a preference</a:t>
            </a:r>
          </a:p>
          <a:p>
            <a:r>
              <a:rPr lang="en-GB" sz="2400" dirty="0"/>
              <a:t>for some specific products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2F863-C394-4205-88CD-D60A081E3D27}"/>
              </a:ext>
            </a:extLst>
          </p:cNvPr>
          <p:cNvSpPr txBox="1"/>
          <p:nvPr/>
        </p:nvSpPr>
        <p:spPr>
          <a:xfrm>
            <a:off x="4385866" y="4029522"/>
            <a:ext cx="50763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This can be measured using</a:t>
            </a:r>
          </a:p>
          <a:p>
            <a:r>
              <a:rPr lang="en-GB" sz="3600" dirty="0">
                <a:solidFill>
                  <a:srgbClr val="C00000"/>
                </a:solidFill>
              </a:rPr>
              <a:t>User-Product Relationship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B83E1F7-5F52-4755-B736-F15759A9114E}"/>
              </a:ext>
            </a:extLst>
          </p:cNvPr>
          <p:cNvSpPr/>
          <p:nvPr/>
        </p:nvSpPr>
        <p:spPr>
          <a:xfrm rot="8329106">
            <a:off x="734774" y="1055099"/>
            <a:ext cx="1305674" cy="251260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9327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6F10877-DEE8-4608-A1F1-EF88011C0C3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3" name="think-cell Slide" r:id="rId4" imgW="532" imgH="530" progId="TCLayout.ActiveDocument.1">
                  <p:embed/>
                </p:oleObj>
              </mc:Choice>
              <mc:Fallback>
                <p:oleObj name="think-cell Slide" r:id="rId4" imgW="532" imgH="53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6F10877-DEE8-4608-A1F1-EF88011C0C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01" name="Picture 5" descr="Related image">
            <a:extLst>
              <a:ext uri="{FF2B5EF4-FFF2-40B4-BE49-F238E27FC236}">
                <a16:creationId xmlns:a16="http://schemas.microsoft.com/office/drawing/2014/main" id="{DFAEE3AC-2095-4F6F-B1AA-6855ED302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83" y="3741504"/>
            <a:ext cx="976585" cy="97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mobile phone icon vector">
            <a:extLst>
              <a:ext uri="{FF2B5EF4-FFF2-40B4-BE49-F238E27FC236}">
                <a16:creationId xmlns:a16="http://schemas.microsoft.com/office/drawing/2014/main" id="{A4810269-7C59-4928-9957-8296D03AB3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0" t="5583" r="31676" b="4034"/>
          <a:stretch/>
        </p:blipFill>
        <p:spPr bwMode="auto">
          <a:xfrm>
            <a:off x="1268033" y="2472370"/>
            <a:ext cx="479658" cy="84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earphone icon vector">
            <a:extLst>
              <a:ext uri="{FF2B5EF4-FFF2-40B4-BE49-F238E27FC236}">
                <a16:creationId xmlns:a16="http://schemas.microsoft.com/office/drawing/2014/main" id="{20BA67FE-C68A-45E5-B815-DCC2988EE2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3" t="13379" r="24347" b="12994"/>
          <a:stretch/>
        </p:blipFill>
        <p:spPr bwMode="auto">
          <a:xfrm>
            <a:off x="1752819" y="1556465"/>
            <a:ext cx="654930" cy="62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Image result for movie icon">
            <a:extLst>
              <a:ext uri="{FF2B5EF4-FFF2-40B4-BE49-F238E27FC236}">
                <a16:creationId xmlns:a16="http://schemas.microsoft.com/office/drawing/2014/main" id="{6DB20EA5-F2DC-4599-BD96-BA00A6849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305" y="3377397"/>
            <a:ext cx="654931" cy="65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D90DFC-66A4-47A4-8494-4A953AC71F9E}"/>
              </a:ext>
            </a:extLst>
          </p:cNvPr>
          <p:cNvSpPr txBox="1"/>
          <p:nvPr/>
        </p:nvSpPr>
        <p:spPr>
          <a:xfrm>
            <a:off x="4578355" y="1274377"/>
            <a:ext cx="28096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Also, Some products are similar in nature</a:t>
            </a:r>
            <a:endParaRPr lang="en-GB" sz="3200" dirty="0"/>
          </a:p>
        </p:txBody>
      </p:sp>
      <p:pic>
        <p:nvPicPr>
          <p:cNvPr id="7172" name="Picture 4" descr="Image result for games icon vector">
            <a:extLst>
              <a:ext uri="{FF2B5EF4-FFF2-40B4-BE49-F238E27FC236}">
                <a16:creationId xmlns:a16="http://schemas.microsoft.com/office/drawing/2014/main" id="{EECE8D70-0621-4D81-99A8-0E607C32CC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0" t="21270" r="11270" b="30768"/>
          <a:stretch/>
        </p:blipFill>
        <p:spPr bwMode="auto">
          <a:xfrm>
            <a:off x="2460501" y="2470571"/>
            <a:ext cx="1089087" cy="71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D2B132-D214-44AF-8F37-9C71C0C2496F}"/>
              </a:ext>
            </a:extLst>
          </p:cNvPr>
          <p:cNvSpPr/>
          <p:nvPr/>
        </p:nvSpPr>
        <p:spPr>
          <a:xfrm>
            <a:off x="4065074" y="820545"/>
            <a:ext cx="45719" cy="54706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1B18AB-3B92-4E38-B37C-A881CE1F706E}"/>
              </a:ext>
            </a:extLst>
          </p:cNvPr>
          <p:cNvSpPr txBox="1"/>
          <p:nvPr/>
        </p:nvSpPr>
        <p:spPr>
          <a:xfrm>
            <a:off x="4385866" y="2592567"/>
            <a:ext cx="39980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 Music of the same genre</a:t>
            </a:r>
          </a:p>
          <a:p>
            <a:r>
              <a:rPr lang="en-US" sz="2400" dirty="0"/>
              <a:t>- Books of the same genre</a:t>
            </a:r>
          </a:p>
          <a:p>
            <a:r>
              <a:rPr lang="en-US" sz="2400" dirty="0"/>
              <a:t>- Dishes from the same cuisine</a:t>
            </a:r>
          </a:p>
          <a:p>
            <a:r>
              <a:rPr lang="en-US" sz="2400" dirty="0"/>
              <a:t>- News articles about an event</a:t>
            </a:r>
            <a:endParaRPr lang="en-GB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2F863-C394-4205-88CD-D60A081E3D27}"/>
              </a:ext>
            </a:extLst>
          </p:cNvPr>
          <p:cNvSpPr txBox="1"/>
          <p:nvPr/>
        </p:nvSpPr>
        <p:spPr>
          <a:xfrm>
            <a:off x="4385866" y="4475271"/>
            <a:ext cx="54674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The extent of similarity between products can be measure using</a:t>
            </a:r>
          </a:p>
          <a:p>
            <a:r>
              <a:rPr lang="en-GB" sz="3600" dirty="0">
                <a:solidFill>
                  <a:srgbClr val="C00000"/>
                </a:solidFill>
              </a:rPr>
              <a:t>Product-Product Relationship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C4D4600-2202-4E0B-BF82-BD4AC9618AB9}"/>
              </a:ext>
            </a:extLst>
          </p:cNvPr>
          <p:cNvSpPr/>
          <p:nvPr/>
        </p:nvSpPr>
        <p:spPr>
          <a:xfrm rot="1865804">
            <a:off x="1119165" y="1208318"/>
            <a:ext cx="1257053" cy="23948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99832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BqhVfc8lbZijLFIOZrlj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1947</TotalTime>
  <Words>687</Words>
  <Application>Microsoft Office PowerPoint</Application>
  <PresentationFormat>Widescreen</PresentationFormat>
  <Paragraphs>260</Paragraphs>
  <Slides>21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Abadi</vt:lpstr>
      <vt:lpstr>Arial</vt:lpstr>
      <vt:lpstr>Calibri</vt:lpstr>
      <vt:lpstr>Calibri Light</vt:lpstr>
      <vt:lpstr>Office Theme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Tenece</dc:creator>
  <cp:lastModifiedBy>Tenece</cp:lastModifiedBy>
  <cp:revision>20</cp:revision>
  <dcterms:created xsi:type="dcterms:W3CDTF">2019-10-24T08:11:48Z</dcterms:created>
  <dcterms:modified xsi:type="dcterms:W3CDTF">2019-10-31T06:21:14Z</dcterms:modified>
</cp:coreProperties>
</file>